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9" r:id="rId2"/>
    <p:sldId id="258" r:id="rId3"/>
    <p:sldId id="261" r:id="rId4"/>
    <p:sldId id="268" r:id="rId5"/>
    <p:sldId id="285" r:id="rId6"/>
    <p:sldId id="286" r:id="rId7"/>
    <p:sldId id="269" r:id="rId8"/>
    <p:sldId id="262" r:id="rId9"/>
    <p:sldId id="266" r:id="rId10"/>
    <p:sldId id="267" r:id="rId11"/>
    <p:sldId id="260" r:id="rId12"/>
    <p:sldId id="263" r:id="rId13"/>
    <p:sldId id="264" r:id="rId14"/>
    <p:sldId id="265" r:id="rId15"/>
    <p:sldId id="280" r:id="rId16"/>
    <p:sldId id="256" r:id="rId17"/>
    <p:sldId id="257" r:id="rId18"/>
    <p:sldId id="287" r:id="rId19"/>
    <p:sldId id="288" r:id="rId20"/>
    <p:sldId id="277" r:id="rId21"/>
    <p:sldId id="278" r:id="rId22"/>
    <p:sldId id="279" r:id="rId23"/>
    <p:sldId id="276" r:id="rId24"/>
    <p:sldId id="271" r:id="rId25"/>
    <p:sldId id="274" r:id="rId26"/>
    <p:sldId id="275" r:id="rId27"/>
    <p:sldId id="289" r:id="rId28"/>
    <p:sldId id="290" r:id="rId29"/>
    <p:sldId id="291"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FCE928D6-17CB-4226-B2A4-3D3120CE8154}">
          <p14:sldIdLst>
            <p14:sldId id="259"/>
            <p14:sldId id="258"/>
            <p14:sldId id="261"/>
            <p14:sldId id="268"/>
            <p14:sldId id="285"/>
            <p14:sldId id="286"/>
            <p14:sldId id="269"/>
            <p14:sldId id="262"/>
            <p14:sldId id="266"/>
            <p14:sldId id="267"/>
            <p14:sldId id="260"/>
            <p14:sldId id="263"/>
            <p14:sldId id="264"/>
            <p14:sldId id="265"/>
            <p14:sldId id="280"/>
            <p14:sldId id="256"/>
            <p14:sldId id="257"/>
            <p14:sldId id="287"/>
            <p14:sldId id="288"/>
            <p14:sldId id="277"/>
            <p14:sldId id="278"/>
            <p14:sldId id="279"/>
            <p14:sldId id="276"/>
          </p14:sldIdLst>
        </p14:section>
        <p14:section name="Sección sin título" id="{76B85D22-86AA-4465-B393-E8863B47E4FF}">
          <p14:sldIdLst/>
        </p14:section>
        <p14:section name="Sección sin título" id="{F9F40934-B537-4F81-B093-075FB252D06A}">
          <p14:sldIdLst>
            <p14:sldId id="271"/>
            <p14:sldId id="274"/>
            <p14:sldId id="275"/>
            <p14:sldId id="289"/>
            <p14:sldId id="290"/>
            <p14:sldId id="29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B913"/>
    <a:srgbClr val="13E745"/>
    <a:srgbClr val="D1EE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Estilo claro 2 - Acento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ABFCF23-3B69-468F-B69F-88F6DE6A72F2}" styleName="Estilo medio 1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368" autoAdjust="0"/>
    <p:restoredTop sz="94660"/>
  </p:normalViewPr>
  <p:slideViewPr>
    <p:cSldViewPr snapToGrid="0">
      <p:cViewPr varScale="1">
        <p:scale>
          <a:sx n="60" d="100"/>
          <a:sy n="60" d="100"/>
        </p:scale>
        <p:origin x="87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charts/_rels/chart1.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embeddings/oleObject2.bin"/><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Libro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Hoja_de_c_lculo_de_Microsoft_Excel1.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Hoja_de_c_lculo_de_Microsoft_Excel2.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Hoja_de_c_lculo_de_Microsoft_Excel3.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4"/>
    </mc:Choice>
    <mc:Fallback>
      <c:style val="4"/>
    </mc:Fallback>
  </mc:AlternateContent>
  <c:chart>
    <c:title>
      <c:layout/>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s-PE"/>
        </a:p>
      </c:txPr>
    </c:title>
    <c:autoTitleDeleted val="0"/>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Hoja1!$D$14</c:f>
              <c:strCache>
                <c:ptCount val="1"/>
                <c:pt idx="0">
                  <c:v>SEXO</c:v>
                </c:pt>
              </c:strCache>
            </c:strRef>
          </c:tx>
          <c:spPr>
            <a:solidFill>
              <a:srgbClr val="FF0000"/>
            </a:solidFill>
          </c:spPr>
          <c:dPt>
            <c:idx val="0"/>
            <c:bubble3D val="0"/>
            <c:spPr>
              <a:solidFill>
                <a:srgbClr val="FF0000"/>
              </a:solidFill>
              <a:ln>
                <a:noFill/>
              </a:ln>
              <a:effectLst>
                <a:outerShdw blurRad="254000" sx="102000" sy="102000" algn="ctr" rotWithShape="0">
                  <a:prstClr val="black">
                    <a:alpha val="20000"/>
                  </a:prstClr>
                </a:outerShdw>
              </a:effectLst>
              <a:sp3d/>
            </c:spPr>
            <c:extLst xmlns:c16r2="http://schemas.microsoft.com/office/drawing/2015/06/chart">
              <c:ext xmlns:c16="http://schemas.microsoft.com/office/drawing/2014/chart" uri="{C3380CC4-5D6E-409C-BE32-E72D297353CC}">
                <c16:uniqueId val="{00000001-13AD-4486-81F1-6E3DD325C410}"/>
              </c:ext>
            </c:extLst>
          </c:dPt>
          <c:dPt>
            <c:idx val="1"/>
            <c:bubble3D val="0"/>
            <c:spPr>
              <a:gradFill>
                <a:gsLst>
                  <a:gs pos="15000">
                    <a:schemeClr val="accent1">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outerShdw blurRad="254000" sx="102000" sy="102000" algn="ctr" rotWithShape="0">
                  <a:prstClr val="black">
                    <a:alpha val="20000"/>
                  </a:prstClr>
                </a:outerShdw>
              </a:effectLst>
              <a:sp3d/>
            </c:spPr>
            <c:extLst xmlns:c16r2="http://schemas.microsoft.com/office/drawing/2015/06/chart">
              <c:ext xmlns:c16="http://schemas.microsoft.com/office/drawing/2014/chart" uri="{C3380CC4-5D6E-409C-BE32-E72D297353CC}">
                <c16:uniqueId val="{00000003-13AD-4486-81F1-6E3DD325C410}"/>
              </c:ext>
            </c:extLst>
          </c:dPt>
          <c:dLbls>
            <c:dLbl>
              <c:idx val="0"/>
              <c:layout>
                <c:manualLayout>
                  <c:x val="-0.19558595862252873"/>
                  <c:y val="0.16713279076099077"/>
                </c:manualLayout>
              </c:layout>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2000" b="1" i="0" u="none" strike="noStrike" kern="1200" spc="50" baseline="0">
                      <a:solidFill>
                        <a:schemeClr val="lt1"/>
                      </a:solidFill>
                      <a:latin typeface="+mn-lt"/>
                      <a:ea typeface="+mn-ea"/>
                      <a:cs typeface="+mn-cs"/>
                    </a:defRPr>
                  </a:pPr>
                  <a:endParaRPr lang="es-PE"/>
                </a:p>
              </c:txPr>
              <c:dLblPos val="bestFit"/>
              <c:showLegendKey val="0"/>
              <c:showVal val="0"/>
              <c:showCatName val="0"/>
              <c:showSerName val="0"/>
              <c:showPercent val="1"/>
              <c:showBubbleSize val="0"/>
              <c:extLst xmlns:c16r2="http://schemas.microsoft.com/office/drawing/2015/06/chart">
                <c:ext xmlns:c16="http://schemas.microsoft.com/office/drawing/2014/chart" uri="{C3380CC4-5D6E-409C-BE32-E72D297353CC}">
                  <c16:uniqueId val="{00000001-13AD-4486-81F1-6E3DD325C410}"/>
                </c:ext>
                <c:ext xmlns:c15="http://schemas.microsoft.com/office/drawing/2012/chart" uri="{CE6537A1-D6FC-4f65-9D91-7224C49458BB}">
                  <c15:layout/>
                </c:ext>
              </c:extLst>
            </c:dLbl>
            <c:dLbl>
              <c:idx val="1"/>
              <c:layout>
                <c:manualLayout>
                  <c:x val="0.22309019933185681"/>
                  <c:y val="-0.16470890445199535"/>
                </c:manualLayout>
              </c:layout>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2000" b="1" i="0" u="none" strike="noStrike" kern="1200" spc="50" baseline="0">
                      <a:solidFill>
                        <a:schemeClr val="lt1"/>
                      </a:solidFill>
                      <a:latin typeface="+mn-lt"/>
                      <a:ea typeface="+mn-ea"/>
                      <a:cs typeface="+mn-cs"/>
                    </a:defRPr>
                  </a:pPr>
                  <a:endParaRPr lang="es-PE"/>
                </a:p>
              </c:txPr>
              <c:dLblPos val="bestFit"/>
              <c:showLegendKey val="0"/>
              <c:showVal val="0"/>
              <c:showCatName val="0"/>
              <c:showSerName val="0"/>
              <c:showPercent val="1"/>
              <c:showBubbleSize val="0"/>
              <c:extLst xmlns:c16r2="http://schemas.microsoft.com/office/drawing/2015/06/chart">
                <c:ext xmlns:c16="http://schemas.microsoft.com/office/drawing/2014/chart" uri="{C3380CC4-5D6E-409C-BE32-E72D297353CC}">
                  <c16:uniqueId val="{00000003-13AD-4486-81F1-6E3DD325C410}"/>
                </c:ext>
                <c:ext xmlns:c15="http://schemas.microsoft.com/office/drawing/2012/chart" uri="{CE6537A1-D6FC-4f65-9D91-7224C49458BB}">
                  <c15:layout/>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s-PE"/>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xmlns:c16r2="http://schemas.microsoft.com/office/drawing/2015/06/chart">
              <c:ext xmlns:c15="http://schemas.microsoft.com/office/drawing/2012/chart" uri="{CE6537A1-D6FC-4f65-9D91-7224C49458BB}"/>
            </c:extLst>
          </c:dLbls>
          <c:cat>
            <c:strRef>
              <c:f>Hoja1!$C$15:$C$16</c:f>
              <c:strCache>
                <c:ptCount val="2"/>
                <c:pt idx="0">
                  <c:v>Femenino</c:v>
                </c:pt>
                <c:pt idx="1">
                  <c:v>Masculino</c:v>
                </c:pt>
              </c:strCache>
            </c:strRef>
          </c:cat>
          <c:val>
            <c:numRef>
              <c:f>Hoja1!$D$15:$D$16</c:f>
              <c:numCache>
                <c:formatCode>0%</c:formatCode>
                <c:ptCount val="2"/>
                <c:pt idx="0">
                  <c:v>0.46</c:v>
                </c:pt>
                <c:pt idx="1">
                  <c:v>0.54</c:v>
                </c:pt>
              </c:numCache>
            </c:numRef>
          </c:val>
          <c:extLst xmlns:c16r2="http://schemas.microsoft.com/office/drawing/2015/06/chart">
            <c:ext xmlns:c16="http://schemas.microsoft.com/office/drawing/2014/chart" uri="{C3380CC4-5D6E-409C-BE32-E72D297353CC}">
              <c16:uniqueId val="{00000004-13AD-4486-81F1-6E3DD325C410}"/>
            </c:ext>
          </c:extLst>
        </c:ser>
        <c:dLbls>
          <c:dLblPos val="ctr"/>
          <c:showLegendKey val="0"/>
          <c:showVal val="0"/>
          <c:showCatName val="0"/>
          <c:showSerName val="0"/>
          <c:showPercent val="1"/>
          <c:showBubbleSize val="0"/>
          <c:showLeaderLines val="1"/>
        </c:dLbls>
      </c:pie3DChart>
      <c:spPr>
        <a:noFill/>
        <a:ln>
          <a:noFill/>
        </a:ln>
        <a:effectLst/>
      </c:spPr>
    </c:plotArea>
    <c:legend>
      <c:legendPos val="r"/>
      <c:legendEntry>
        <c:idx val="0"/>
        <c:txPr>
          <a:bodyPr rot="0" spcFirstLastPara="1" vertOverflow="ellipsis" vert="horz" wrap="square" anchor="ctr" anchorCtr="1"/>
          <a:lstStyle/>
          <a:p>
            <a:pPr>
              <a:defRPr sz="2000" b="1" i="0" u="none" strike="noStrike" kern="1200" cap="none" baseline="0">
                <a:solidFill>
                  <a:schemeClr val="tx1"/>
                </a:solidFill>
                <a:latin typeface="Aharoni" panose="02010803020104030203" pitchFamily="2" charset="-79"/>
                <a:ea typeface="+mn-ea"/>
                <a:cs typeface="+mn-cs"/>
              </a:defRPr>
            </a:pPr>
            <a:endParaRPr lang="es-PE"/>
          </a:p>
        </c:txPr>
      </c:legendEntry>
      <c:legendEntry>
        <c:idx val="1"/>
        <c:txPr>
          <a:bodyPr rot="0" spcFirstLastPara="1" vertOverflow="ellipsis" vert="horz" wrap="square" anchor="ctr" anchorCtr="1"/>
          <a:lstStyle/>
          <a:p>
            <a:pPr>
              <a:defRPr sz="2000" b="1" i="0" u="none" strike="noStrike" kern="1200" baseline="0">
                <a:solidFill>
                  <a:sysClr val="windowText" lastClr="000000"/>
                </a:solidFill>
                <a:latin typeface="Aharoni" panose="02010803020104030203" pitchFamily="2" charset="-79"/>
                <a:ea typeface="+mn-ea"/>
                <a:cs typeface="+mn-cs"/>
              </a:defRPr>
            </a:pPr>
            <a:endParaRPr lang="es-PE"/>
          </a:p>
        </c:txPr>
      </c:legendEntry>
      <c:layout/>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s-PE"/>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28575" cap="flat" cmpd="sng" algn="ctr">
      <a:solidFill>
        <a:schemeClr val="tx1"/>
      </a:solidFill>
      <a:round/>
    </a:ln>
    <a:effectLst/>
  </c:spPr>
  <c:txPr>
    <a:bodyPr/>
    <a:lstStyle/>
    <a:p>
      <a:pPr>
        <a:defRPr/>
      </a:pPr>
      <a:endParaRPr lang="es-PE"/>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s-PE"/>
        </a:p>
      </c:txPr>
    </c:title>
    <c:autoTitleDeleted val="0"/>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
          <c:y val="0.15990840887078323"/>
          <c:w val="0.66253758592804446"/>
          <c:h val="0.77891614869967774"/>
        </c:manualLayout>
      </c:layout>
      <c:pie3DChart>
        <c:varyColors val="1"/>
        <c:ser>
          <c:idx val="0"/>
          <c:order val="0"/>
          <c:tx>
            <c:strRef>
              <c:f>Hoja1!$F$7</c:f>
              <c:strCache>
                <c:ptCount val="1"/>
                <c:pt idx="0">
                  <c:v>EDADES</c:v>
                </c:pt>
              </c:strCache>
            </c:strRef>
          </c:tx>
          <c:spPr>
            <a:gradFill>
              <a:gsLst>
                <a:gs pos="15000">
                  <a:schemeClr val="accent1">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c:spPr>
          <c:dPt>
            <c:idx val="0"/>
            <c:bubble3D val="0"/>
            <c:spPr>
              <a:gradFill>
                <a:gsLst>
                  <a:gs pos="15000">
                    <a:schemeClr val="accent1">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outerShdw blurRad="254000" sx="102000" sy="102000" algn="ctr" rotWithShape="0">
                  <a:prstClr val="black">
                    <a:alpha val="20000"/>
                  </a:prstClr>
                </a:outerShdw>
              </a:effectLst>
              <a:sp3d/>
            </c:spPr>
            <c:extLst xmlns:c16r2="http://schemas.microsoft.com/office/drawing/2015/06/chart">
              <c:ext xmlns:c16="http://schemas.microsoft.com/office/drawing/2014/chart" uri="{C3380CC4-5D6E-409C-BE32-E72D297353CC}">
                <c16:uniqueId val="{00000001-E8FF-499B-87A5-06705A5AA4C3}"/>
              </c:ext>
            </c:extLst>
          </c:dPt>
          <c:dPt>
            <c:idx val="1"/>
            <c:bubble3D val="0"/>
            <c:spPr>
              <a:gradFill>
                <a:gsLst>
                  <a:gs pos="22000">
                    <a:srgbClr val="FFFF00"/>
                  </a:gs>
                  <a:gs pos="51000">
                    <a:srgbClr val="FFC000"/>
                  </a:gs>
                </a:gsLst>
                <a:lin ang="5400000" scaled="1"/>
              </a:gradFill>
              <a:ln>
                <a:noFill/>
              </a:ln>
              <a:effectLst>
                <a:outerShdw blurRad="254000" sx="102000" sy="102000" algn="ctr" rotWithShape="0">
                  <a:prstClr val="black">
                    <a:alpha val="20000"/>
                  </a:prstClr>
                </a:outerShdw>
              </a:effectLst>
              <a:sp3d/>
            </c:spPr>
            <c:extLst xmlns:c16r2="http://schemas.microsoft.com/office/drawing/2015/06/chart">
              <c:ext xmlns:c16="http://schemas.microsoft.com/office/drawing/2014/chart" uri="{C3380CC4-5D6E-409C-BE32-E72D297353CC}">
                <c16:uniqueId val="{00000003-E8FF-499B-87A5-06705A5AA4C3}"/>
              </c:ext>
            </c:extLst>
          </c:dPt>
          <c:dPt>
            <c:idx val="2"/>
            <c:bubble3D val="0"/>
            <c:spPr>
              <a:gradFill>
                <a:gsLst>
                  <a:gs pos="5000">
                    <a:srgbClr val="D01465"/>
                  </a:gs>
                  <a:gs pos="100000">
                    <a:srgbClr val="C463CB"/>
                  </a:gs>
                </a:gsLst>
                <a:lin ang="5400000" scaled="1"/>
              </a:gradFill>
              <a:ln>
                <a:noFill/>
              </a:ln>
              <a:effectLst>
                <a:outerShdw blurRad="254000" sx="102000" sy="102000" algn="ctr" rotWithShape="0">
                  <a:prstClr val="black">
                    <a:alpha val="20000"/>
                  </a:prstClr>
                </a:outerShdw>
              </a:effectLst>
              <a:sp3d/>
            </c:spPr>
            <c:extLst xmlns:c16r2="http://schemas.microsoft.com/office/drawing/2015/06/chart">
              <c:ext xmlns:c16="http://schemas.microsoft.com/office/drawing/2014/chart" uri="{C3380CC4-5D6E-409C-BE32-E72D297353CC}">
                <c16:uniqueId val="{00000005-E8FF-499B-87A5-06705A5AA4C3}"/>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lt1"/>
                    </a:solidFill>
                    <a:latin typeface="+mn-lt"/>
                    <a:ea typeface="+mn-ea"/>
                    <a:cs typeface="+mn-cs"/>
                  </a:defRPr>
                </a:pPr>
                <a:endParaRPr lang="es-PE"/>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xmlns:c16r2="http://schemas.microsoft.com/office/drawing/2015/06/chart">
              <c:ext xmlns:c15="http://schemas.microsoft.com/office/drawing/2012/chart" uri="{CE6537A1-D6FC-4f65-9D91-7224C49458BB}">
                <c15:layout/>
              </c:ext>
            </c:extLst>
          </c:dLbls>
          <c:cat>
            <c:strRef>
              <c:f>Hoja1!$E$8:$E$10</c:f>
              <c:strCache>
                <c:ptCount val="3"/>
                <c:pt idx="0">
                  <c:v>0-15   Años</c:v>
                </c:pt>
                <c:pt idx="1">
                  <c:v>16-20 Años</c:v>
                </c:pt>
                <c:pt idx="2">
                  <c:v>20-más Años</c:v>
                </c:pt>
              </c:strCache>
            </c:strRef>
          </c:cat>
          <c:val>
            <c:numRef>
              <c:f>Hoja1!$F$8:$F$10</c:f>
              <c:numCache>
                <c:formatCode>0%</c:formatCode>
                <c:ptCount val="3"/>
                <c:pt idx="0">
                  <c:v>0</c:v>
                </c:pt>
                <c:pt idx="1">
                  <c:v>0.57999999999999996</c:v>
                </c:pt>
                <c:pt idx="2">
                  <c:v>0.52</c:v>
                </c:pt>
              </c:numCache>
            </c:numRef>
          </c:val>
          <c:extLst xmlns:c16r2="http://schemas.microsoft.com/office/drawing/2015/06/chart">
            <c:ext xmlns:c16="http://schemas.microsoft.com/office/drawing/2014/chart" uri="{C3380CC4-5D6E-409C-BE32-E72D297353CC}">
              <c16:uniqueId val="{00000006-E8FF-499B-87A5-06705A5AA4C3}"/>
            </c:ext>
          </c:extLst>
        </c:ser>
        <c:dLbls>
          <c:dLblPos val="ctr"/>
          <c:showLegendKey val="0"/>
          <c:showVal val="0"/>
          <c:showCatName val="0"/>
          <c:showSerName val="0"/>
          <c:showPercent val="1"/>
          <c:showBubbleSize val="0"/>
          <c:showLeaderLines val="1"/>
        </c:dLbls>
      </c:pie3DChart>
      <c:spPr>
        <a:noFill/>
        <a:ln>
          <a:noFill/>
        </a:ln>
        <a:effectLst/>
      </c:spPr>
    </c:plotArea>
    <c:legend>
      <c:legendPos val="r"/>
      <c:layout>
        <c:manualLayout>
          <c:xMode val="edge"/>
          <c:yMode val="edge"/>
          <c:x val="0.57548810533709049"/>
          <c:y val="0.16723607465733453"/>
          <c:w val="0.42155563678619451"/>
          <c:h val="0.69781933508311456"/>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2000" b="1" i="0" u="none" strike="noStrike" kern="1200" baseline="0">
              <a:solidFill>
                <a:schemeClr val="dk1">
                  <a:lumMod val="75000"/>
                  <a:lumOff val="25000"/>
                </a:schemeClr>
              </a:solidFill>
              <a:latin typeface="Arial" panose="020B0604020202020204" pitchFamily="34" charset="0"/>
              <a:ea typeface="+mn-ea"/>
              <a:cs typeface="+mn-cs"/>
            </a:defRPr>
          </a:pPr>
          <a:endParaRPr lang="es-PE"/>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path path="circle">
        <a:fillToRect l="50000" t="50000" r="50000" b="50000"/>
      </a:path>
      <a:tileRect/>
    </a:gradFill>
    <a:ln w="28575" cap="flat" cmpd="sng" algn="ctr">
      <a:solidFill>
        <a:schemeClr val="tx1"/>
      </a:solidFill>
      <a:round/>
    </a:ln>
    <a:effectLst/>
  </c:spPr>
  <c:txPr>
    <a:bodyPr/>
    <a:lstStyle/>
    <a:p>
      <a:pPr>
        <a:defRPr/>
      </a:pPr>
      <a:endParaRPr lang="es-P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Hoja1!$J$7</c:f>
              <c:strCache>
                <c:ptCount val="1"/>
                <c:pt idx="0">
                  <c:v>estudiantes</c:v>
                </c:pt>
              </c:strCache>
            </c:strRef>
          </c:tx>
          <c:dPt>
            <c:idx val="0"/>
            <c:bubble3D val="0"/>
            <c:spPr>
              <a:solidFill>
                <a:schemeClr val="accent2"/>
              </a:solidFill>
              <a:ln>
                <a:noFill/>
              </a:ln>
              <a:effectLst/>
              <a:sp3d/>
            </c:spPr>
            <c:extLst xmlns:c16r2="http://schemas.microsoft.com/office/drawing/2015/06/chart">
              <c:ext xmlns:c16="http://schemas.microsoft.com/office/drawing/2014/chart" uri="{C3380CC4-5D6E-409C-BE32-E72D297353CC}">
                <c16:uniqueId val="{00000001-1D56-4B1C-A0BB-3EC79B051970}"/>
              </c:ext>
            </c:extLst>
          </c:dPt>
          <c:dPt>
            <c:idx val="1"/>
            <c:bubble3D val="0"/>
            <c:spPr>
              <a:solidFill>
                <a:schemeClr val="accent4"/>
              </a:solidFill>
              <a:ln>
                <a:noFill/>
              </a:ln>
              <a:effectLst/>
              <a:sp3d/>
            </c:spPr>
            <c:extLst xmlns:c16r2="http://schemas.microsoft.com/office/drawing/2015/06/chart">
              <c:ext xmlns:c16="http://schemas.microsoft.com/office/drawing/2014/chart" uri="{C3380CC4-5D6E-409C-BE32-E72D297353CC}">
                <c16:uniqueId val="{00000003-1D56-4B1C-A0BB-3EC79B051970}"/>
              </c:ext>
            </c:extLst>
          </c:dPt>
          <c:dLbls>
            <c:dLbl>
              <c:idx val="0"/>
              <c:layout>
                <c:manualLayout>
                  <c:x val="-8.3333333333333332E-3"/>
                  <c:y val="-6.0185185185185182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1D56-4B1C-A0BB-3EC79B051970}"/>
                </c:ext>
                <c:ext xmlns:c15="http://schemas.microsoft.com/office/drawing/2012/chart" uri="{CE6537A1-D6FC-4f65-9D91-7224C49458BB}">
                  <c15:layout/>
                </c:ext>
              </c:extLst>
            </c:dLbl>
            <c:dLbl>
              <c:idx val="1"/>
              <c:layout>
                <c:manualLayout>
                  <c:x val="2.5000000000000001E-2"/>
                  <c:y val="-6.9444444444444448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3-1D56-4B1C-A0BB-3EC79B051970}"/>
                </c:ex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s-PE"/>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Hoja1!$I$8:$I$9</c:f>
              <c:strCache>
                <c:ptCount val="2"/>
                <c:pt idx="0">
                  <c:v>SI</c:v>
                </c:pt>
                <c:pt idx="1">
                  <c:v>NO</c:v>
                </c:pt>
              </c:strCache>
            </c:strRef>
          </c:cat>
          <c:val>
            <c:numRef>
              <c:f>Hoja1!$J$8:$J$9</c:f>
              <c:numCache>
                <c:formatCode>0%</c:formatCode>
                <c:ptCount val="2"/>
                <c:pt idx="0">
                  <c:v>0.72</c:v>
                </c:pt>
                <c:pt idx="1">
                  <c:v>0.28000000000000003</c:v>
                </c:pt>
              </c:numCache>
            </c:numRef>
          </c:val>
          <c:extLst xmlns:c16r2="http://schemas.microsoft.com/office/drawing/2015/06/chart">
            <c:ext xmlns:c16="http://schemas.microsoft.com/office/drawing/2014/chart" uri="{C3380CC4-5D6E-409C-BE32-E72D297353CC}">
              <c16:uniqueId val="{00000004-1D56-4B1C-A0BB-3EC79B051970}"/>
            </c:ext>
          </c:extLst>
        </c:ser>
        <c:dLbls>
          <c:showLegendKey val="0"/>
          <c:showVal val="0"/>
          <c:showCatName val="0"/>
          <c:showSerName val="0"/>
          <c:showPercent val="0"/>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es-P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PE"/>
        </a:p>
      </c:txPr>
    </c:title>
    <c:autoTitleDeleted val="0"/>
    <c:view3D>
      <c:rotX val="15"/>
      <c:rotY val="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1"/>
          <c:order val="0"/>
          <c:tx>
            <c:strRef>
              <c:f>Hoja1!$C$24</c:f>
              <c:strCache>
                <c:ptCount val="1"/>
                <c:pt idx="0">
                  <c:v>estudiantes</c:v>
                </c:pt>
              </c:strCache>
            </c:strRef>
          </c:tx>
          <c:dPt>
            <c:idx val="0"/>
            <c:bubble3D val="0"/>
            <c:spPr>
              <a:solidFill>
                <a:schemeClr val="accent1"/>
              </a:solidFill>
              <a:ln>
                <a:noFill/>
              </a:ln>
              <a:effectLst/>
              <a:sp3d/>
            </c:spPr>
            <c:extLst xmlns:c16r2="http://schemas.microsoft.com/office/drawing/2015/06/chart">
              <c:ext xmlns:c16="http://schemas.microsoft.com/office/drawing/2014/chart" uri="{C3380CC4-5D6E-409C-BE32-E72D297353CC}">
                <c16:uniqueId val="{00000001-5F89-439F-BC85-7609CD8425C4}"/>
              </c:ext>
            </c:extLst>
          </c:dPt>
          <c:dPt>
            <c:idx val="1"/>
            <c:bubble3D val="0"/>
            <c:spPr>
              <a:solidFill>
                <a:schemeClr val="accent2"/>
              </a:solidFill>
              <a:ln>
                <a:noFill/>
              </a:ln>
              <a:effectLst/>
              <a:sp3d/>
            </c:spPr>
            <c:extLst xmlns:c16r2="http://schemas.microsoft.com/office/drawing/2015/06/chart">
              <c:ext xmlns:c16="http://schemas.microsoft.com/office/drawing/2014/chart" uri="{C3380CC4-5D6E-409C-BE32-E72D297353CC}">
                <c16:uniqueId val="{00000003-5F89-439F-BC85-7609CD8425C4}"/>
              </c:ext>
            </c:extLst>
          </c:dPt>
          <c:dPt>
            <c:idx val="2"/>
            <c:bubble3D val="0"/>
            <c:spPr>
              <a:solidFill>
                <a:schemeClr val="accent3"/>
              </a:solidFill>
              <a:ln>
                <a:noFill/>
              </a:ln>
              <a:effectLst/>
              <a:sp3d/>
            </c:spPr>
            <c:extLst xmlns:c16r2="http://schemas.microsoft.com/office/drawing/2015/06/chart">
              <c:ext xmlns:c16="http://schemas.microsoft.com/office/drawing/2014/chart" uri="{C3380CC4-5D6E-409C-BE32-E72D297353CC}">
                <c16:uniqueId val="{00000005-5F89-439F-BC85-7609CD8425C4}"/>
              </c:ext>
            </c:extLst>
          </c:dPt>
          <c:dPt>
            <c:idx val="3"/>
            <c:bubble3D val="0"/>
            <c:spPr>
              <a:solidFill>
                <a:schemeClr val="accent4"/>
              </a:solidFill>
              <a:ln>
                <a:noFill/>
              </a:ln>
              <a:effectLst/>
              <a:sp3d/>
            </c:spPr>
            <c:extLst xmlns:c16r2="http://schemas.microsoft.com/office/drawing/2015/06/chart">
              <c:ext xmlns:c16="http://schemas.microsoft.com/office/drawing/2014/chart" uri="{C3380CC4-5D6E-409C-BE32-E72D297353CC}">
                <c16:uniqueId val="{00000007-5F89-439F-BC85-7609CD8425C4}"/>
              </c:ext>
            </c:extLst>
          </c:dPt>
          <c:dLbls>
            <c:dLbl>
              <c:idx val="0"/>
              <c:layout>
                <c:manualLayout>
                  <c:x val="-0.11692125984251968"/>
                  <c:y val="-4.0603310002916303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5F89-439F-BC85-7609CD8425C4}"/>
                </c:ex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PE"/>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15:layout/>
              </c:ext>
            </c:extLst>
          </c:dLbls>
          <c:val>
            <c:numRef>
              <c:f>Hoja1!$C$25:$C$28</c:f>
              <c:numCache>
                <c:formatCode>0%</c:formatCode>
                <c:ptCount val="4"/>
                <c:pt idx="0">
                  <c:v>0.2</c:v>
                </c:pt>
                <c:pt idx="1">
                  <c:v>0.3</c:v>
                </c:pt>
                <c:pt idx="2">
                  <c:v>0.24</c:v>
                </c:pt>
                <c:pt idx="3">
                  <c:v>0.26</c:v>
                </c:pt>
              </c:numCache>
            </c:numRef>
          </c:val>
          <c:extLst xmlns:c16r2="http://schemas.microsoft.com/office/drawing/2015/06/chart">
            <c:ext xmlns:c16="http://schemas.microsoft.com/office/drawing/2014/chart" uri="{C3380CC4-5D6E-409C-BE32-E72D297353CC}">
              <c16:uniqueId val="{00000008-5F89-439F-BC85-7609CD8425C4}"/>
            </c:ext>
          </c:extLst>
        </c:ser>
        <c:dLbls>
          <c:showLegendKey val="0"/>
          <c:showVal val="0"/>
          <c:showCatName val="0"/>
          <c:showSerName val="0"/>
          <c:showPercent val="0"/>
          <c:showBubbleSize val="0"/>
          <c:showLeaderLines val="1"/>
        </c:dLbls>
      </c:pie3DChart>
      <c:spPr>
        <a:noFill/>
        <a:ln>
          <a:noFill/>
        </a:ln>
        <a:effectLst/>
      </c:spPr>
    </c:plotArea>
    <c:legend>
      <c:legendPos val="b"/>
      <c:layout/>
      <c:overlay val="0"/>
      <c:spPr>
        <a:noFill/>
        <a:ln>
          <a:noFill/>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s-PE"/>
        </a:p>
      </c:txPr>
    </c:legend>
    <c:plotVisOnly val="1"/>
    <c:dispBlanksAs val="gap"/>
    <c:showDLblsOverMax val="0"/>
  </c:chart>
  <c:spPr>
    <a:noFill/>
    <a:ln>
      <a:noFill/>
    </a:ln>
    <a:effectLst/>
  </c:spPr>
  <c:txPr>
    <a:bodyPr/>
    <a:lstStyle/>
    <a:p>
      <a:pPr>
        <a:defRPr/>
      </a:pPr>
      <a:endParaRPr lang="es-PE"/>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9.2309028039049307E-2"/>
          <c:y val="5.7686007566178511E-2"/>
          <c:w val="0.87534668239505176"/>
          <c:h val="0.88305325906070598"/>
        </c:manualLayout>
      </c:layout>
      <c:pie3DChart>
        <c:varyColors val="1"/>
        <c:ser>
          <c:idx val="0"/>
          <c:order val="0"/>
          <c:tx>
            <c:strRef>
              <c:f>Hoja1!$L$13</c:f>
              <c:strCache>
                <c:ptCount val="1"/>
                <c:pt idx="0">
                  <c:v>estudiantes</c:v>
                </c:pt>
              </c:strCache>
            </c:strRef>
          </c:tx>
          <c:dPt>
            <c:idx val="0"/>
            <c:bubble3D val="0"/>
            <c:spPr>
              <a:solidFill>
                <a:schemeClr val="accent1"/>
              </a:solidFill>
              <a:ln>
                <a:noFill/>
              </a:ln>
              <a:effectLst/>
              <a:sp3d/>
            </c:spPr>
            <c:extLst xmlns:c16r2="http://schemas.microsoft.com/office/drawing/2015/06/chart">
              <c:ext xmlns:c16="http://schemas.microsoft.com/office/drawing/2014/chart" uri="{C3380CC4-5D6E-409C-BE32-E72D297353CC}">
                <c16:uniqueId val="{00000001-51E3-4140-8A9F-D5831ECA6C52}"/>
              </c:ext>
            </c:extLst>
          </c:dPt>
          <c:dPt>
            <c:idx val="1"/>
            <c:bubble3D val="0"/>
            <c:spPr>
              <a:solidFill>
                <a:schemeClr val="accent2"/>
              </a:solidFill>
              <a:ln>
                <a:noFill/>
              </a:ln>
              <a:effectLst/>
              <a:sp3d/>
            </c:spPr>
            <c:extLst xmlns:c16r2="http://schemas.microsoft.com/office/drawing/2015/06/chart">
              <c:ext xmlns:c16="http://schemas.microsoft.com/office/drawing/2014/chart" uri="{C3380CC4-5D6E-409C-BE32-E72D297353CC}">
                <c16:uniqueId val="{00000003-51E3-4140-8A9F-D5831ECA6C52}"/>
              </c:ext>
            </c:extLst>
          </c:dPt>
          <c:dLbls>
            <c:dLbl>
              <c:idx val="0"/>
              <c:layout>
                <c:manualLayout>
                  <c:x val="3.7249415684317881E-2"/>
                  <c:y val="1.29467046016513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51E3-4140-8A9F-D5831ECA6C52}"/>
                </c:ext>
                <c:ext xmlns:c15="http://schemas.microsoft.com/office/drawing/2012/chart" uri="{CE6537A1-D6FC-4f65-9D91-7224C49458BB}"/>
              </c:extLst>
            </c:dLbl>
            <c:dLbl>
              <c:idx val="1"/>
              <c:layout>
                <c:manualLayout>
                  <c:x val="0"/>
                  <c:y val="-9.7222222222222224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3-51E3-4140-8A9F-D5831ECA6C52}"/>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s-PE"/>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Hoja1!$K$14:$K$15</c:f>
              <c:strCache>
                <c:ptCount val="2"/>
                <c:pt idx="0">
                  <c:v>SI</c:v>
                </c:pt>
                <c:pt idx="1">
                  <c:v>NO</c:v>
                </c:pt>
              </c:strCache>
            </c:strRef>
          </c:cat>
          <c:val>
            <c:numRef>
              <c:f>Hoja1!$L$14:$L$15</c:f>
              <c:numCache>
                <c:formatCode>0%</c:formatCode>
                <c:ptCount val="2"/>
                <c:pt idx="0">
                  <c:v>0.9</c:v>
                </c:pt>
                <c:pt idx="1">
                  <c:v>0.1</c:v>
                </c:pt>
              </c:numCache>
            </c:numRef>
          </c:val>
          <c:extLst xmlns:c16r2="http://schemas.microsoft.com/office/drawing/2015/06/chart">
            <c:ext xmlns:c16="http://schemas.microsoft.com/office/drawing/2014/chart" uri="{C3380CC4-5D6E-409C-BE32-E72D297353CC}">
              <c16:uniqueId val="{00000004-51E3-4140-8A9F-D5831ECA6C52}"/>
            </c:ext>
          </c:extLst>
        </c:ser>
        <c:dLbls>
          <c:showLegendKey val="0"/>
          <c:showVal val="0"/>
          <c:showCatName val="0"/>
          <c:showSerName val="0"/>
          <c:showPercent val="0"/>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es-PE"/>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8.0215575700473149E-2"/>
          <c:y val="5.4027077882212997E-2"/>
          <c:w val="0.89167757642919898"/>
          <c:h val="0.85737914964250928"/>
        </c:manualLayout>
      </c:layout>
      <c:pie3DChart>
        <c:varyColors val="1"/>
        <c:ser>
          <c:idx val="0"/>
          <c:order val="0"/>
          <c:tx>
            <c:strRef>
              <c:f>Hoja1!$H$13</c:f>
              <c:strCache>
                <c:ptCount val="1"/>
                <c:pt idx="0">
                  <c:v>estudiantes</c:v>
                </c:pt>
              </c:strCache>
            </c:strRef>
          </c:tx>
          <c:dPt>
            <c:idx val="0"/>
            <c:bubble3D val="0"/>
            <c:spPr>
              <a:solidFill>
                <a:schemeClr val="accent1"/>
              </a:solidFill>
              <a:ln>
                <a:noFill/>
              </a:ln>
              <a:effectLst/>
              <a:sp3d/>
            </c:spPr>
            <c:extLst xmlns:c16r2="http://schemas.microsoft.com/office/drawing/2015/06/chart">
              <c:ext xmlns:c16="http://schemas.microsoft.com/office/drawing/2014/chart" uri="{C3380CC4-5D6E-409C-BE32-E72D297353CC}">
                <c16:uniqueId val="{00000001-D476-4C4C-A903-00ABAC7342E8}"/>
              </c:ext>
            </c:extLst>
          </c:dPt>
          <c:dPt>
            <c:idx val="1"/>
            <c:bubble3D val="0"/>
            <c:spPr>
              <a:solidFill>
                <a:schemeClr val="accent2"/>
              </a:solidFill>
              <a:ln>
                <a:noFill/>
              </a:ln>
              <a:effectLst/>
              <a:sp3d/>
            </c:spPr>
            <c:extLst xmlns:c16r2="http://schemas.microsoft.com/office/drawing/2015/06/chart">
              <c:ext xmlns:c16="http://schemas.microsoft.com/office/drawing/2014/chart" uri="{C3380CC4-5D6E-409C-BE32-E72D297353CC}">
                <c16:uniqueId val="{00000003-D476-4C4C-A903-00ABAC7342E8}"/>
              </c:ext>
            </c:extLst>
          </c:dPt>
          <c:dPt>
            <c:idx val="2"/>
            <c:bubble3D val="0"/>
            <c:spPr>
              <a:solidFill>
                <a:schemeClr val="accent3"/>
              </a:solidFill>
              <a:ln>
                <a:noFill/>
              </a:ln>
              <a:effectLst/>
              <a:sp3d/>
            </c:spPr>
            <c:extLst xmlns:c16r2="http://schemas.microsoft.com/office/drawing/2015/06/chart">
              <c:ext xmlns:c16="http://schemas.microsoft.com/office/drawing/2014/chart" uri="{C3380CC4-5D6E-409C-BE32-E72D297353CC}">
                <c16:uniqueId val="{00000005-D476-4C4C-A903-00ABAC7342E8}"/>
              </c:ext>
            </c:extLst>
          </c:dPt>
          <c:dPt>
            <c:idx val="3"/>
            <c:bubble3D val="0"/>
            <c:spPr>
              <a:solidFill>
                <a:schemeClr val="accent4"/>
              </a:solidFill>
              <a:ln>
                <a:noFill/>
              </a:ln>
              <a:effectLst/>
              <a:sp3d/>
            </c:spPr>
            <c:extLst xmlns:c16r2="http://schemas.microsoft.com/office/drawing/2015/06/chart">
              <c:ext xmlns:c16="http://schemas.microsoft.com/office/drawing/2014/chart" uri="{C3380CC4-5D6E-409C-BE32-E72D297353CC}">
                <c16:uniqueId val="{00000007-D476-4C4C-A903-00ABAC7342E8}"/>
              </c:ext>
            </c:extLst>
          </c:dPt>
          <c:dPt>
            <c:idx val="4"/>
            <c:bubble3D val="0"/>
            <c:spPr>
              <a:solidFill>
                <a:schemeClr val="accent5"/>
              </a:solidFill>
              <a:ln>
                <a:noFill/>
              </a:ln>
              <a:effectLst/>
              <a:sp3d/>
            </c:spPr>
            <c:extLst xmlns:c16r2="http://schemas.microsoft.com/office/drawing/2015/06/chart">
              <c:ext xmlns:c16="http://schemas.microsoft.com/office/drawing/2014/chart" uri="{C3380CC4-5D6E-409C-BE32-E72D297353CC}">
                <c16:uniqueId val="{00000009-D476-4C4C-A903-00ABAC7342E8}"/>
              </c:ext>
            </c:extLst>
          </c:dPt>
          <c:dLbls>
            <c:dLbl>
              <c:idx val="0"/>
              <c:layout>
                <c:manualLayout>
                  <c:x val="-0.15261616004928455"/>
                  <c:y val="-3.9177076140690555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D476-4C4C-A903-00ABAC7342E8}"/>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s-PE"/>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Hoja1!$G$14:$G$18</c:f>
              <c:strCache>
                <c:ptCount val="5"/>
                <c:pt idx="0">
                  <c:v>Dolor de cabeza</c:v>
                </c:pt>
                <c:pt idx="1">
                  <c:v>Estrés</c:v>
                </c:pt>
                <c:pt idx="2">
                  <c:v>Falta de Concentración</c:v>
                </c:pt>
                <c:pt idx="3">
                  <c:v>Pérdida de la Audición</c:v>
                </c:pt>
                <c:pt idx="4">
                  <c:v>Otros</c:v>
                </c:pt>
              </c:strCache>
            </c:strRef>
          </c:cat>
          <c:val>
            <c:numRef>
              <c:f>Hoja1!$H$14:$H$18</c:f>
              <c:numCache>
                <c:formatCode>0%</c:formatCode>
                <c:ptCount val="5"/>
                <c:pt idx="0">
                  <c:v>0.27800000000000002</c:v>
                </c:pt>
                <c:pt idx="1">
                  <c:v>0.13850000000000001</c:v>
                </c:pt>
                <c:pt idx="2">
                  <c:v>0.44500000000000001</c:v>
                </c:pt>
                <c:pt idx="3">
                  <c:v>0.13850000000000001</c:v>
                </c:pt>
                <c:pt idx="4" formatCode="General">
                  <c:v>0</c:v>
                </c:pt>
              </c:numCache>
            </c:numRef>
          </c:val>
          <c:extLst xmlns:c16r2="http://schemas.microsoft.com/office/drawing/2015/06/chart">
            <c:ext xmlns:c16="http://schemas.microsoft.com/office/drawing/2014/chart" uri="{C3380CC4-5D6E-409C-BE32-E72D297353CC}">
              <c16:uniqueId val="{0000000A-D476-4C4C-A903-00ABAC7342E8}"/>
            </c:ext>
          </c:extLst>
        </c:ser>
        <c:dLbls>
          <c:showLegendKey val="0"/>
          <c:showVal val="0"/>
          <c:showCatName val="0"/>
          <c:showSerName val="0"/>
          <c:showPercent val="0"/>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es-PE"/>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17.png"/></Relationships>
</file>

<file path=ppt/drawings/drawing1.xml><?xml version="1.0" encoding="utf-8"?>
<c:userShapes xmlns:c="http://schemas.openxmlformats.org/drawingml/2006/chart">
  <cdr:relSizeAnchor xmlns:cdr="http://schemas.openxmlformats.org/drawingml/2006/chartDrawing">
    <cdr:from>
      <cdr:x>0.38511</cdr:x>
      <cdr:y>0.27837</cdr:y>
    </cdr:from>
    <cdr:to>
      <cdr:x>0.48683</cdr:x>
      <cdr:y>0.44618</cdr:y>
    </cdr:to>
    <cdr:pic>
      <cdr:nvPicPr>
        <cdr:cNvPr id="2" name="Imagen 1" descr="Imagen relacionada"/>
        <cdr:cNvPicPr/>
      </cdr:nvPicPr>
      <cdr:blipFill rotWithShape="1">
        <a:blip xmlns:a="http://schemas.openxmlformats.org/drawingml/2006/main" xmlns:r="http://schemas.openxmlformats.org/officeDocument/2006/relationships" r:embed="rId1">
          <a:extLst>
            <a:ext uri="{BEBA8EAE-BF5A-486C-A8C5-ECC9F3942E4B}">
              <a14:imgProps xmlns:a14="http://schemas.microsoft.com/office/drawing/2010/main">
                <a14:imgLayer r:embed="rId2">
                  <a14:imgEffect>
                    <a14:backgroundRemoval t="8462" b="46769" l="58231" r="86231">
                      <a14:foregroundMark x1="69385" y1="8462" x2="75538" y2="8846"/>
                    </a14:backgroundRemoval>
                  </a14:imgEffect>
                </a14:imgLayer>
              </a14:imgProps>
            </a:ext>
            <a:ext uri="{28A0092B-C50C-407E-A947-70E740481C1C}">
              <a14:useLocalDpi xmlns:a14="http://schemas.microsoft.com/office/drawing/2010/main" val="0"/>
            </a:ext>
          </a:extLst>
        </a:blip>
        <a:srcRect xmlns:a="http://schemas.openxmlformats.org/drawingml/2006/main" l="56687" t="6959" r="12594" b="52647"/>
        <a:stretch xmlns:a="http://schemas.openxmlformats.org/drawingml/2006/main"/>
      </cdr:blipFill>
      <cdr:spPr bwMode="auto">
        <a:xfrm xmlns:a="http://schemas.openxmlformats.org/drawingml/2006/main">
          <a:off x="2079626" y="904874"/>
          <a:ext cx="549274" cy="545465"/>
        </a:xfrm>
        <a:prstGeom xmlns:a="http://schemas.openxmlformats.org/drawingml/2006/main" prst="rect">
          <a:avLst/>
        </a:prstGeom>
        <a:noFill xmlns:a="http://schemas.openxmlformats.org/drawingml/2006/main"/>
        <a:ln xmlns:a="http://schemas.openxmlformats.org/drawingml/2006/main">
          <a:noFill/>
        </a:ln>
        <a:extLst xmlns:a="http://schemas.openxmlformats.org/drawingml/2006/main">
          <a:ext uri="{53640926-AAD7-44D8-BBD7-CCE9431645EC}">
            <a14:shadowObscured xmlns:a14="http://schemas.microsoft.com/office/drawing/2010/main"/>
          </a:ext>
        </a:extLst>
      </cdr:spPr>
    </cdr:pic>
  </cdr:relSizeAnchor>
</c:userShap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11/26/2018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11/26/2018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11/26/2018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11/26/2018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11/26/2018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11/26/2018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s-ES"/>
              <a:t>Haga clic para modificar el estilo de título del patrón</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48A87A34-81AB-432B-8DAE-1953F412C126}" type="datetimeFigureOut">
              <a:rPr lang="en-US" dirty="0"/>
              <a:t>11/26/2018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s-ES"/>
              <a:t>Haga clic para modificar el estilo de título del patrón</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12" name="Content Placeholder 3"/>
          <p:cNvSpPr>
            <a:spLocks noGrp="1"/>
          </p:cNvSpPr>
          <p:nvPr>
            <p:ph sz="quarter" idx="13"/>
          </p:nvPr>
        </p:nvSpPr>
        <p:spPr>
          <a:xfrm>
            <a:off x="913774" y="3051012"/>
            <a:ext cx="5106027" cy="2740187"/>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13" name="Content Placeholder 5"/>
          <p:cNvSpPr>
            <a:spLocks noGrp="1"/>
          </p:cNvSpPr>
          <p:nvPr>
            <p:ph sz="quarter" idx="14"/>
          </p:nvPr>
        </p:nvSpPr>
        <p:spPr>
          <a:xfrm>
            <a:off x="6172200" y="3051012"/>
            <a:ext cx="5105401" cy="2740187"/>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11/26/2018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11/26/2018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11/26/2018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s-ES"/>
              <a:t>Haga clic para modificar el estilo de título del patrón</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11/26/2018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11/26/2018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7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11/26/2018</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6862119" y="3693947"/>
            <a:ext cx="4151870" cy="2166194"/>
          </a:xfrm>
          <a:prstGeom prst="rect">
            <a:avLst/>
          </a:prstGeom>
          <a:solidFill>
            <a:srgbClr val="72B913"/>
          </a:solidFill>
          <a:ln>
            <a:solidFill>
              <a:srgbClr val="72B913"/>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PE" dirty="0">
                <a:solidFill>
                  <a:schemeClr val="bg1"/>
                </a:solidFill>
                <a:latin typeface="Berlin Sans FB" panose="020E0602020502020306" pitchFamily="34" charset="0"/>
              </a:rPr>
              <a:t>INTEGRANTES:</a:t>
            </a:r>
          </a:p>
          <a:p>
            <a:pPr marL="285750" indent="-285750" algn="just">
              <a:buFont typeface="Wingdings" panose="05000000000000000000" pitchFamily="2" charset="2"/>
              <a:buChar char="v"/>
            </a:pPr>
            <a:r>
              <a:rPr lang="es-PE" dirty="0">
                <a:solidFill>
                  <a:schemeClr val="bg1"/>
                </a:solidFill>
                <a:latin typeface="Berlin Sans FB" panose="020E0602020502020306" pitchFamily="34" charset="0"/>
              </a:rPr>
              <a:t>Aquino Franco </a:t>
            </a:r>
            <a:r>
              <a:rPr lang="es-PE" dirty="0" err="1">
                <a:solidFill>
                  <a:schemeClr val="bg1"/>
                </a:solidFill>
                <a:latin typeface="Berlin Sans FB" panose="020E0602020502020306" pitchFamily="34" charset="0"/>
              </a:rPr>
              <a:t>Gianella</a:t>
            </a:r>
            <a:endParaRPr lang="es-PE" dirty="0">
              <a:solidFill>
                <a:schemeClr val="bg1"/>
              </a:solidFill>
              <a:latin typeface="Berlin Sans FB" panose="020E0602020502020306" pitchFamily="34" charset="0"/>
            </a:endParaRPr>
          </a:p>
          <a:p>
            <a:pPr marL="285750" indent="-285750" algn="just">
              <a:buFont typeface="Wingdings" panose="05000000000000000000" pitchFamily="2" charset="2"/>
              <a:buChar char="v"/>
            </a:pPr>
            <a:r>
              <a:rPr lang="es-PE" dirty="0">
                <a:solidFill>
                  <a:schemeClr val="bg1"/>
                </a:solidFill>
                <a:latin typeface="Berlin Sans FB" panose="020E0602020502020306" pitchFamily="34" charset="0"/>
              </a:rPr>
              <a:t>Campos </a:t>
            </a:r>
            <a:r>
              <a:rPr lang="es-PE" dirty="0" err="1">
                <a:solidFill>
                  <a:schemeClr val="bg1"/>
                </a:solidFill>
                <a:latin typeface="Berlin Sans FB" panose="020E0602020502020306" pitchFamily="34" charset="0"/>
              </a:rPr>
              <a:t>Apaestegui</a:t>
            </a:r>
            <a:r>
              <a:rPr lang="es-PE" dirty="0">
                <a:solidFill>
                  <a:schemeClr val="bg1"/>
                </a:solidFill>
                <a:latin typeface="Berlin Sans FB" panose="020E0602020502020306" pitchFamily="34" charset="0"/>
              </a:rPr>
              <a:t> Edgar</a:t>
            </a:r>
          </a:p>
          <a:p>
            <a:pPr marL="285750" indent="-285750" algn="just">
              <a:buFont typeface="Wingdings" panose="05000000000000000000" pitchFamily="2" charset="2"/>
              <a:buChar char="v"/>
            </a:pPr>
            <a:r>
              <a:rPr lang="es-PE" dirty="0">
                <a:solidFill>
                  <a:schemeClr val="bg1"/>
                </a:solidFill>
                <a:latin typeface="Berlin Sans FB" panose="020E0602020502020306" pitchFamily="34" charset="0"/>
              </a:rPr>
              <a:t>Collado Benavente Paola</a:t>
            </a:r>
          </a:p>
          <a:p>
            <a:pPr marL="285750" indent="-285750" algn="just">
              <a:buFont typeface="Wingdings" panose="05000000000000000000" pitchFamily="2" charset="2"/>
              <a:buChar char="v"/>
            </a:pPr>
            <a:r>
              <a:rPr lang="es-PE" dirty="0">
                <a:solidFill>
                  <a:schemeClr val="bg1"/>
                </a:solidFill>
                <a:latin typeface="Berlin Sans FB" panose="020E0602020502020306" pitchFamily="34" charset="0"/>
              </a:rPr>
              <a:t>Huapaya Torres Isis</a:t>
            </a:r>
          </a:p>
          <a:p>
            <a:pPr marL="285750" indent="-285750" algn="just">
              <a:buFont typeface="Wingdings" panose="05000000000000000000" pitchFamily="2" charset="2"/>
              <a:buChar char="v"/>
            </a:pPr>
            <a:r>
              <a:rPr lang="es-PE" dirty="0">
                <a:solidFill>
                  <a:schemeClr val="bg1"/>
                </a:solidFill>
                <a:latin typeface="Berlin Sans FB" panose="020E0602020502020306" pitchFamily="34" charset="0"/>
              </a:rPr>
              <a:t>Mata </a:t>
            </a:r>
            <a:r>
              <a:rPr lang="es-PE" dirty="0" err="1">
                <a:solidFill>
                  <a:schemeClr val="bg1"/>
                </a:solidFill>
                <a:latin typeface="Berlin Sans FB" panose="020E0602020502020306" pitchFamily="34" charset="0"/>
              </a:rPr>
              <a:t>Alvarez</a:t>
            </a:r>
            <a:r>
              <a:rPr lang="es-PE" dirty="0">
                <a:solidFill>
                  <a:schemeClr val="bg1"/>
                </a:solidFill>
                <a:latin typeface="Berlin Sans FB" panose="020E0602020502020306" pitchFamily="34" charset="0"/>
              </a:rPr>
              <a:t> Zulma</a:t>
            </a:r>
          </a:p>
          <a:p>
            <a:pPr marL="285750" indent="-285750" algn="just">
              <a:buFont typeface="Wingdings" panose="05000000000000000000" pitchFamily="2" charset="2"/>
              <a:buChar char="v"/>
            </a:pPr>
            <a:r>
              <a:rPr lang="es-PE" dirty="0">
                <a:solidFill>
                  <a:schemeClr val="bg1"/>
                </a:solidFill>
                <a:latin typeface="Berlin Sans FB" panose="020E0602020502020306" pitchFamily="34" charset="0"/>
              </a:rPr>
              <a:t>Ochicua </a:t>
            </a:r>
            <a:r>
              <a:rPr lang="es-PE" dirty="0" err="1">
                <a:solidFill>
                  <a:schemeClr val="bg1"/>
                </a:solidFill>
                <a:latin typeface="Berlin Sans FB" panose="020E0602020502020306" pitchFamily="34" charset="0"/>
              </a:rPr>
              <a:t>Ccanqui</a:t>
            </a:r>
            <a:r>
              <a:rPr lang="es-PE" dirty="0">
                <a:solidFill>
                  <a:schemeClr val="bg1"/>
                </a:solidFill>
                <a:latin typeface="Berlin Sans FB" panose="020E0602020502020306" pitchFamily="34" charset="0"/>
              </a:rPr>
              <a:t> </a:t>
            </a:r>
            <a:r>
              <a:rPr lang="es-PE" dirty="0" err="1">
                <a:solidFill>
                  <a:schemeClr val="bg1"/>
                </a:solidFill>
                <a:latin typeface="Berlin Sans FB" panose="020E0602020502020306" pitchFamily="34" charset="0"/>
              </a:rPr>
              <a:t>Maria</a:t>
            </a:r>
            <a:endParaRPr lang="es-PE" dirty="0">
              <a:solidFill>
                <a:schemeClr val="bg1"/>
              </a:solidFill>
              <a:latin typeface="Berlin Sans FB" panose="020E0602020502020306" pitchFamily="34" charset="0"/>
            </a:endParaRPr>
          </a:p>
          <a:p>
            <a:pPr algn="ctr"/>
            <a:endParaRPr lang="es-PE" dirty="0"/>
          </a:p>
        </p:txBody>
      </p:sp>
      <p:sp>
        <p:nvSpPr>
          <p:cNvPr id="4" name="Rectángulo 3"/>
          <p:cNvSpPr/>
          <p:nvPr/>
        </p:nvSpPr>
        <p:spPr>
          <a:xfrm>
            <a:off x="1472511" y="3693947"/>
            <a:ext cx="3999470" cy="592766"/>
          </a:xfrm>
          <a:prstGeom prst="rect">
            <a:avLst/>
          </a:prstGeom>
          <a:solidFill>
            <a:srgbClr val="72B913"/>
          </a:solidFill>
          <a:ln>
            <a:solidFill>
              <a:srgbClr val="72B913"/>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just">
              <a:lnSpc>
                <a:spcPct val="200000"/>
              </a:lnSpc>
            </a:pPr>
            <a:r>
              <a:rPr lang="es-PE" sz="1600" dirty="0">
                <a:latin typeface="Berlin Sans FB" panose="020E0602020502020306" pitchFamily="34" charset="0"/>
              </a:rPr>
              <a:t>FACULTAD DE INGENIERÍA Y GESTIÓN</a:t>
            </a:r>
          </a:p>
        </p:txBody>
      </p:sp>
      <p:sp>
        <p:nvSpPr>
          <p:cNvPr id="5" name="Rectángulo 4"/>
          <p:cNvSpPr/>
          <p:nvPr/>
        </p:nvSpPr>
        <p:spPr>
          <a:xfrm>
            <a:off x="1472511" y="4527191"/>
            <a:ext cx="3999470" cy="1328814"/>
          </a:xfrm>
          <a:prstGeom prst="rect">
            <a:avLst/>
          </a:prstGeom>
          <a:solidFill>
            <a:srgbClr val="72B913"/>
          </a:solidFill>
          <a:ln>
            <a:solidFill>
              <a:srgbClr val="72B913"/>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just"/>
            <a:endParaRPr lang="es-PE" dirty="0">
              <a:latin typeface="Berlin Sans FB" panose="020E0602020502020306" pitchFamily="34" charset="0"/>
            </a:endParaRPr>
          </a:p>
          <a:p>
            <a:pPr algn="just">
              <a:lnSpc>
                <a:spcPct val="150000"/>
              </a:lnSpc>
            </a:pPr>
            <a:r>
              <a:rPr lang="es-PE" sz="1600" dirty="0">
                <a:latin typeface="Berlin Sans FB" panose="020E0602020502020306" pitchFamily="34" charset="0"/>
              </a:rPr>
              <a:t>PROFESOR: Luis </a:t>
            </a:r>
            <a:r>
              <a:rPr lang="es-PE" sz="1600" dirty="0" err="1">
                <a:latin typeface="Berlin Sans FB" panose="020E0602020502020306" pitchFamily="34" charset="0"/>
              </a:rPr>
              <a:t>Yaranga</a:t>
            </a:r>
            <a:r>
              <a:rPr lang="es-PE" sz="1600" dirty="0">
                <a:latin typeface="Berlin Sans FB" panose="020E0602020502020306" pitchFamily="34" charset="0"/>
              </a:rPr>
              <a:t> Cahuana</a:t>
            </a:r>
          </a:p>
          <a:p>
            <a:pPr algn="just">
              <a:lnSpc>
                <a:spcPct val="150000"/>
              </a:lnSpc>
            </a:pPr>
            <a:r>
              <a:rPr lang="es-PE" sz="1600" dirty="0">
                <a:latin typeface="Berlin Sans FB" panose="020E0602020502020306" pitchFamily="34" charset="0"/>
              </a:rPr>
              <a:t>CURSO: Desarrollo sostenible</a:t>
            </a:r>
          </a:p>
          <a:p>
            <a:pPr algn="just">
              <a:lnSpc>
                <a:spcPct val="150000"/>
              </a:lnSpc>
            </a:pPr>
            <a:r>
              <a:rPr lang="es-PE" sz="1600" dirty="0">
                <a:latin typeface="Berlin Sans FB" panose="020E0602020502020306" pitchFamily="34" charset="0"/>
              </a:rPr>
              <a:t>CICLO: VII</a:t>
            </a:r>
          </a:p>
          <a:p>
            <a:pPr algn="ctr"/>
            <a:endParaRPr lang="es-PE" dirty="0"/>
          </a:p>
        </p:txBody>
      </p:sp>
      <p:sp>
        <p:nvSpPr>
          <p:cNvPr id="6" name="CuadroTexto 5"/>
          <p:cNvSpPr txBox="1"/>
          <p:nvPr/>
        </p:nvSpPr>
        <p:spPr>
          <a:xfrm>
            <a:off x="1472511" y="476332"/>
            <a:ext cx="9541478" cy="523220"/>
          </a:xfrm>
          <a:prstGeom prst="rect">
            <a:avLst/>
          </a:prstGeom>
          <a:solidFill>
            <a:srgbClr val="FFC000"/>
          </a:solidFill>
          <a:ln>
            <a:solidFill>
              <a:srgbClr val="FFC000"/>
            </a:solidFill>
          </a:ln>
        </p:spPr>
        <p:txBody>
          <a:bodyPr wrap="square" rtlCol="0">
            <a:spAutoFit/>
          </a:bodyPr>
          <a:lstStyle/>
          <a:p>
            <a:pPr algn="ctr"/>
            <a:r>
              <a:rPr lang="es-PE" sz="2800" dirty="0">
                <a:solidFill>
                  <a:srgbClr val="C00000"/>
                </a:solidFill>
                <a:latin typeface="Berlin Sans FB Demi" panose="020E0802020502020306" pitchFamily="34" charset="0"/>
              </a:rPr>
              <a:t>UNIVERSIDAD NACIONAL TECNOLÓGICA DE LIMA SUR</a:t>
            </a:r>
          </a:p>
        </p:txBody>
      </p:sp>
      <p:pic>
        <p:nvPicPr>
          <p:cNvPr id="7" name="Picture 2" descr="Resultado de imagen para UNTE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2625" y="1100794"/>
            <a:ext cx="2381250" cy="235267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 name="CuadroTexto 2"/>
          <p:cNvSpPr txBox="1"/>
          <p:nvPr/>
        </p:nvSpPr>
        <p:spPr>
          <a:xfrm>
            <a:off x="5118785" y="5969913"/>
            <a:ext cx="2248930" cy="707886"/>
          </a:xfrm>
          <a:prstGeom prst="rect">
            <a:avLst/>
          </a:prstGeom>
          <a:noFill/>
        </p:spPr>
        <p:txBody>
          <a:bodyPr wrap="square" rtlCol="0">
            <a:spAutoFit/>
          </a:bodyPr>
          <a:lstStyle/>
          <a:p>
            <a:pPr algn="ctr"/>
            <a:r>
              <a:rPr lang="es-PE" sz="2000" dirty="0">
                <a:latin typeface="Berlin Sans FB" panose="020E0602020502020306" pitchFamily="34" charset="0"/>
              </a:rPr>
              <a:t>LIMA – PERÚ</a:t>
            </a:r>
          </a:p>
          <a:p>
            <a:pPr algn="ctr"/>
            <a:r>
              <a:rPr lang="es-PE" sz="2000" dirty="0">
                <a:latin typeface="Berlin Sans FB" panose="020E0602020502020306" pitchFamily="34" charset="0"/>
              </a:rPr>
              <a:t>2018</a:t>
            </a:r>
          </a:p>
        </p:txBody>
      </p:sp>
    </p:spTree>
    <p:extLst>
      <p:ext uri="{BB962C8B-B14F-4D97-AF65-F5344CB8AC3E}">
        <p14:creationId xmlns:p14="http://schemas.microsoft.com/office/powerpoint/2010/main" val="33546564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466333" y="1367481"/>
            <a:ext cx="1581665" cy="3542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PE" dirty="0">
                <a:latin typeface="Berlin Sans FB Demi" panose="020E0802020502020306" pitchFamily="34" charset="0"/>
              </a:rPr>
              <a:t>Colombia</a:t>
            </a:r>
          </a:p>
        </p:txBody>
      </p:sp>
      <p:graphicFrame>
        <p:nvGraphicFramePr>
          <p:cNvPr id="3" name="Tabla 2"/>
          <p:cNvGraphicFramePr>
            <a:graphicFrameLocks noGrp="1"/>
          </p:cNvGraphicFramePr>
          <p:nvPr>
            <p:extLst>
              <p:ext uri="{D42A27DB-BD31-4B8C-83A1-F6EECF244321}">
                <p14:modId xmlns:p14="http://schemas.microsoft.com/office/powerpoint/2010/main" val="4146526067"/>
              </p:ext>
            </p:extLst>
          </p:nvPr>
        </p:nvGraphicFramePr>
        <p:xfrm>
          <a:off x="2986663" y="2767914"/>
          <a:ext cx="6165575" cy="3122141"/>
        </p:xfrm>
        <a:graphic>
          <a:graphicData uri="http://schemas.openxmlformats.org/drawingml/2006/table">
            <a:tbl>
              <a:tblPr firstRow="1" firstCol="1" bandRow="1">
                <a:tableStyleId>{7DF18680-E054-41AD-8BC1-D1AEF772440D}</a:tableStyleId>
              </a:tblPr>
              <a:tblGrid>
                <a:gridCol w="2159753">
                  <a:extLst>
                    <a:ext uri="{9D8B030D-6E8A-4147-A177-3AD203B41FA5}">
                      <a16:colId xmlns:a16="http://schemas.microsoft.com/office/drawing/2014/main" xmlns="" val="20000"/>
                    </a:ext>
                  </a:extLst>
                </a:gridCol>
                <a:gridCol w="2002911">
                  <a:extLst>
                    <a:ext uri="{9D8B030D-6E8A-4147-A177-3AD203B41FA5}">
                      <a16:colId xmlns:a16="http://schemas.microsoft.com/office/drawing/2014/main" xmlns="" val="20001"/>
                    </a:ext>
                  </a:extLst>
                </a:gridCol>
                <a:gridCol w="2002911">
                  <a:extLst>
                    <a:ext uri="{9D8B030D-6E8A-4147-A177-3AD203B41FA5}">
                      <a16:colId xmlns:a16="http://schemas.microsoft.com/office/drawing/2014/main" xmlns="" val="20002"/>
                    </a:ext>
                  </a:extLst>
                </a:gridCol>
              </a:tblGrid>
              <a:tr h="442235">
                <a:tc rowSpan="2">
                  <a:txBody>
                    <a:bodyPr/>
                    <a:lstStyle/>
                    <a:p>
                      <a:pPr marL="457200" algn="ctr">
                        <a:lnSpc>
                          <a:spcPct val="150000"/>
                        </a:lnSpc>
                        <a:spcBef>
                          <a:spcPts val="2400"/>
                        </a:spcBef>
                        <a:spcAft>
                          <a:spcPts val="0"/>
                        </a:spcAft>
                      </a:pPr>
                      <a:endParaRPr lang="es-PE" sz="1200" dirty="0">
                        <a:effectLst/>
                      </a:endParaRPr>
                    </a:p>
                    <a:p>
                      <a:pPr marL="457200" algn="ctr">
                        <a:lnSpc>
                          <a:spcPct val="150000"/>
                        </a:lnSpc>
                        <a:spcBef>
                          <a:spcPts val="2400"/>
                        </a:spcBef>
                        <a:spcAft>
                          <a:spcPts val="0"/>
                        </a:spcAft>
                      </a:pPr>
                      <a:r>
                        <a:rPr lang="es-PE" sz="1200" dirty="0">
                          <a:effectLst/>
                        </a:rPr>
                        <a:t>ZONAS DE APLICACIÓN</a:t>
                      </a:r>
                      <a:endParaRPr lang="es-P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marL="457200" algn="ctr">
                        <a:lnSpc>
                          <a:spcPct val="150000"/>
                        </a:lnSpc>
                        <a:spcAft>
                          <a:spcPts val="0"/>
                        </a:spcAft>
                      </a:pPr>
                      <a:r>
                        <a:rPr lang="es-PE" sz="1200">
                          <a:effectLst/>
                        </a:rPr>
                        <a:t>VALORES EXPRESADOS EN LAEQT</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s-PE"/>
                    </a:p>
                  </a:txBody>
                  <a:tcPr/>
                </a:tc>
                <a:extLst>
                  <a:ext uri="{0D108BD9-81ED-4DB2-BD59-A6C34878D82A}">
                    <a16:rowId xmlns:a16="http://schemas.microsoft.com/office/drawing/2014/main" xmlns="" val="10000"/>
                  </a:ext>
                </a:extLst>
              </a:tr>
              <a:tr h="981611">
                <a:tc vMerge="1">
                  <a:txBody>
                    <a:bodyPr/>
                    <a:lstStyle/>
                    <a:p>
                      <a:endParaRPr lang="es-PE"/>
                    </a:p>
                  </a:txBody>
                  <a:tcPr/>
                </a:tc>
                <a:tc>
                  <a:txBody>
                    <a:bodyPr/>
                    <a:lstStyle/>
                    <a:p>
                      <a:pPr marL="457200" algn="ctr">
                        <a:lnSpc>
                          <a:spcPct val="150000"/>
                        </a:lnSpc>
                        <a:spcAft>
                          <a:spcPts val="0"/>
                        </a:spcAft>
                      </a:pPr>
                      <a:r>
                        <a:rPr lang="es-PE" sz="1200" dirty="0">
                          <a:effectLst/>
                        </a:rPr>
                        <a:t>HORARIO DIURNO</a:t>
                      </a:r>
                      <a:endParaRPr lang="es-PE" sz="1100" dirty="0">
                        <a:effectLst/>
                      </a:endParaRPr>
                    </a:p>
                    <a:p>
                      <a:pPr marL="457200" algn="ctr">
                        <a:lnSpc>
                          <a:spcPct val="150000"/>
                        </a:lnSpc>
                        <a:spcAft>
                          <a:spcPts val="0"/>
                        </a:spcAft>
                      </a:pPr>
                      <a:r>
                        <a:rPr lang="es-PE" sz="1200" dirty="0">
                          <a:effectLst/>
                        </a:rPr>
                        <a:t>(07:00 A 22:00)</a:t>
                      </a:r>
                      <a:endParaRPr lang="es-P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50000"/>
                        </a:lnSpc>
                        <a:spcAft>
                          <a:spcPts val="0"/>
                        </a:spcAft>
                      </a:pPr>
                      <a:r>
                        <a:rPr lang="es-PE" sz="1200">
                          <a:effectLst/>
                        </a:rPr>
                        <a:t>HORARIO NOCTURNO</a:t>
                      </a:r>
                      <a:endParaRPr lang="es-PE" sz="1100">
                        <a:effectLst/>
                      </a:endParaRPr>
                    </a:p>
                    <a:p>
                      <a:pPr marL="457200" algn="ctr">
                        <a:lnSpc>
                          <a:spcPct val="150000"/>
                        </a:lnSpc>
                        <a:spcAft>
                          <a:spcPts val="0"/>
                        </a:spcAft>
                      </a:pPr>
                      <a:r>
                        <a:rPr lang="es-PE" sz="1200">
                          <a:effectLst/>
                        </a:rPr>
                        <a:t>(22:00 A 7:00)</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1"/>
                  </a:ext>
                </a:extLst>
              </a:tr>
              <a:tr h="334217">
                <a:tc>
                  <a:txBody>
                    <a:bodyPr/>
                    <a:lstStyle/>
                    <a:p>
                      <a:pPr marL="457200" algn="just">
                        <a:lnSpc>
                          <a:spcPct val="150000"/>
                        </a:lnSpc>
                        <a:spcAft>
                          <a:spcPts val="0"/>
                        </a:spcAft>
                      </a:pPr>
                      <a:r>
                        <a:rPr lang="es-PE" sz="1200">
                          <a:effectLst/>
                        </a:rPr>
                        <a:t>Zona residencial</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50000"/>
                        </a:lnSpc>
                        <a:spcAft>
                          <a:spcPts val="0"/>
                        </a:spcAft>
                      </a:pPr>
                      <a:r>
                        <a:rPr lang="es-PE" sz="1200">
                          <a:effectLst/>
                        </a:rPr>
                        <a:t>65 dB</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50000"/>
                        </a:lnSpc>
                        <a:spcAft>
                          <a:spcPts val="0"/>
                        </a:spcAft>
                      </a:pPr>
                      <a:r>
                        <a:rPr lang="es-PE" sz="1200">
                          <a:effectLst/>
                        </a:rPr>
                        <a:t>45 dB</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2"/>
                  </a:ext>
                </a:extLst>
              </a:tr>
              <a:tr h="332465">
                <a:tc>
                  <a:txBody>
                    <a:bodyPr/>
                    <a:lstStyle/>
                    <a:p>
                      <a:pPr marL="457200" algn="just">
                        <a:lnSpc>
                          <a:spcPct val="150000"/>
                        </a:lnSpc>
                        <a:spcAft>
                          <a:spcPts val="0"/>
                        </a:spcAft>
                      </a:pPr>
                      <a:r>
                        <a:rPr lang="es-PE" sz="1200">
                          <a:effectLst/>
                        </a:rPr>
                        <a:t>Zona comercial</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50000"/>
                        </a:lnSpc>
                        <a:spcAft>
                          <a:spcPts val="0"/>
                        </a:spcAft>
                      </a:pPr>
                      <a:r>
                        <a:rPr lang="es-PE" sz="1200">
                          <a:effectLst/>
                        </a:rPr>
                        <a:t>70 dB</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50000"/>
                        </a:lnSpc>
                        <a:spcAft>
                          <a:spcPts val="0"/>
                        </a:spcAft>
                      </a:pPr>
                      <a:r>
                        <a:rPr lang="es-PE" sz="1200">
                          <a:effectLst/>
                        </a:rPr>
                        <a:t>60 dB</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3"/>
                  </a:ext>
                </a:extLst>
              </a:tr>
              <a:tr h="377204">
                <a:tc>
                  <a:txBody>
                    <a:bodyPr/>
                    <a:lstStyle/>
                    <a:p>
                      <a:pPr marL="457200" algn="just">
                        <a:lnSpc>
                          <a:spcPct val="150000"/>
                        </a:lnSpc>
                        <a:spcAft>
                          <a:spcPts val="0"/>
                        </a:spcAft>
                      </a:pPr>
                      <a:r>
                        <a:rPr lang="es-PE" sz="1200">
                          <a:effectLst/>
                        </a:rPr>
                        <a:t>Zona industrial</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50000"/>
                        </a:lnSpc>
                        <a:spcAft>
                          <a:spcPts val="0"/>
                        </a:spcAft>
                      </a:pPr>
                      <a:r>
                        <a:rPr lang="es-PE" sz="1200">
                          <a:effectLst/>
                        </a:rPr>
                        <a:t>75 dB</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50000"/>
                        </a:lnSpc>
                        <a:spcAft>
                          <a:spcPts val="0"/>
                        </a:spcAft>
                      </a:pPr>
                      <a:r>
                        <a:rPr lang="es-PE" sz="1200">
                          <a:effectLst/>
                        </a:rPr>
                        <a:t>75 dB</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4"/>
                  </a:ext>
                </a:extLst>
              </a:tr>
              <a:tr h="654409">
                <a:tc>
                  <a:txBody>
                    <a:bodyPr/>
                    <a:lstStyle/>
                    <a:p>
                      <a:pPr marL="457200" algn="just">
                        <a:lnSpc>
                          <a:spcPct val="150000"/>
                        </a:lnSpc>
                        <a:spcAft>
                          <a:spcPts val="0"/>
                        </a:spcAft>
                      </a:pPr>
                      <a:r>
                        <a:rPr lang="es-PE" sz="1200" dirty="0">
                          <a:effectLst/>
                        </a:rPr>
                        <a:t>Zona de tranquilidad</a:t>
                      </a:r>
                      <a:endParaRPr lang="es-P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50000"/>
                        </a:lnSpc>
                        <a:spcAft>
                          <a:spcPts val="0"/>
                        </a:spcAft>
                      </a:pPr>
                      <a:r>
                        <a:rPr lang="es-PE" sz="1200" dirty="0">
                          <a:effectLst/>
                        </a:rPr>
                        <a:t>45 dB</a:t>
                      </a:r>
                      <a:endParaRPr lang="es-P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50000"/>
                        </a:lnSpc>
                        <a:spcAft>
                          <a:spcPts val="0"/>
                        </a:spcAft>
                      </a:pPr>
                      <a:r>
                        <a:rPr lang="es-PE" sz="1200" dirty="0">
                          <a:effectLst/>
                        </a:rPr>
                        <a:t>45 dB</a:t>
                      </a:r>
                      <a:endParaRPr lang="es-P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5"/>
                  </a:ext>
                </a:extLst>
              </a:tr>
            </a:tbl>
          </a:graphicData>
        </a:graphic>
      </p:graphicFrame>
      <p:sp>
        <p:nvSpPr>
          <p:cNvPr id="4" name="Rectángulo 3"/>
          <p:cNvSpPr/>
          <p:nvPr/>
        </p:nvSpPr>
        <p:spPr>
          <a:xfrm>
            <a:off x="1392192" y="1902940"/>
            <a:ext cx="4935967" cy="463397"/>
          </a:xfrm>
          <a:prstGeom prst="rect">
            <a:avLst/>
          </a:prstGeom>
        </p:spPr>
        <p:txBody>
          <a:bodyPr wrap="none">
            <a:spAutoFit/>
          </a:bodyPr>
          <a:lstStyle/>
          <a:p>
            <a:pPr algn="ctr">
              <a:lnSpc>
                <a:spcPct val="150000"/>
              </a:lnSpc>
              <a:spcAft>
                <a:spcPts val="1000"/>
              </a:spcAft>
            </a:pPr>
            <a:r>
              <a:rPr lang="es-PE" dirty="0">
                <a:solidFill>
                  <a:schemeClr val="accent5">
                    <a:lumMod val="50000"/>
                  </a:schemeClr>
                </a:solidFill>
                <a:latin typeface="Berlin Sans FB" panose="020E0602020502020306" pitchFamily="34" charset="0"/>
                <a:ea typeface="Calibri" panose="020F0502020204030204" pitchFamily="34" charset="0"/>
                <a:cs typeface="Times New Roman" panose="02020603050405020304" pitchFamily="18" charset="0"/>
              </a:rPr>
              <a:t>Niveles sonoros máximos permisibles en Colombia</a:t>
            </a:r>
            <a:endParaRPr lang="es-PE" sz="1100" i="1" dirty="0">
              <a:solidFill>
                <a:schemeClr val="accent5">
                  <a:lumMod val="50000"/>
                </a:schemeClr>
              </a:solidFill>
              <a:effectLst/>
              <a:latin typeface="Berlin Sans FB" panose="020E0602020502020306"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04508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t="3141" b="4718"/>
          <a:stretch/>
        </p:blipFill>
        <p:spPr>
          <a:xfrm>
            <a:off x="1721707" y="955589"/>
            <a:ext cx="9003956" cy="5774726"/>
          </a:xfrm>
          <a:prstGeom prst="rect">
            <a:avLst/>
          </a:prstGeom>
          <a:ln w="38100" cap="sq">
            <a:solidFill>
              <a:schemeClr val="accent6"/>
            </a:solidFill>
            <a:prstDash val="solid"/>
            <a:miter lim="800000"/>
          </a:ln>
          <a:effectLst>
            <a:outerShdw blurRad="50800" dist="38100" dir="2700000" algn="tl" rotWithShape="0">
              <a:srgbClr val="000000">
                <a:alpha val="43000"/>
              </a:srgbClr>
            </a:outerShdw>
          </a:effectLst>
        </p:spPr>
      </p:pic>
      <p:sp>
        <p:nvSpPr>
          <p:cNvPr id="3" name="Rectángulo redondeado 2"/>
          <p:cNvSpPr/>
          <p:nvPr/>
        </p:nvSpPr>
        <p:spPr>
          <a:xfrm>
            <a:off x="3241588" y="263611"/>
            <a:ext cx="5964195" cy="527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a:latin typeface="Berlin Sans FB Demi" panose="020E0802020502020306" pitchFamily="34" charset="0"/>
              </a:rPr>
              <a:t>Lima Y Callao</a:t>
            </a:r>
          </a:p>
        </p:txBody>
      </p:sp>
    </p:spTree>
    <p:extLst>
      <p:ext uri="{BB962C8B-B14F-4D97-AF65-F5344CB8AC3E}">
        <p14:creationId xmlns:p14="http://schemas.microsoft.com/office/powerpoint/2010/main" val="3695127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t="8598" b="6929"/>
          <a:stretch/>
        </p:blipFill>
        <p:spPr>
          <a:xfrm>
            <a:off x="1490793" y="313038"/>
            <a:ext cx="9004213" cy="6268994"/>
          </a:xfrm>
          <a:prstGeom prst="rect">
            <a:avLst/>
          </a:prstGeom>
          <a:ln w="38100" cap="sq">
            <a:solidFill>
              <a:schemeClr val="accent6"/>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56244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t="10318" b="8470"/>
          <a:stretch/>
        </p:blipFill>
        <p:spPr>
          <a:xfrm>
            <a:off x="1459128" y="304800"/>
            <a:ext cx="9372600" cy="6343136"/>
          </a:xfrm>
          <a:prstGeom prst="rect">
            <a:avLst/>
          </a:prstGeom>
          <a:ln w="38100" cap="sq">
            <a:solidFill>
              <a:schemeClr val="accent6"/>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64365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p:cNvGraphicFramePr>
            <a:graphicFrameLocks noGrp="1"/>
          </p:cNvGraphicFramePr>
          <p:nvPr>
            <p:extLst>
              <p:ext uri="{D42A27DB-BD31-4B8C-83A1-F6EECF244321}">
                <p14:modId xmlns:p14="http://schemas.microsoft.com/office/powerpoint/2010/main" val="2278905071"/>
              </p:ext>
            </p:extLst>
          </p:nvPr>
        </p:nvGraphicFramePr>
        <p:xfrm>
          <a:off x="617839" y="1392196"/>
          <a:ext cx="11030464" cy="5377762"/>
        </p:xfrm>
        <a:graphic>
          <a:graphicData uri="http://schemas.openxmlformats.org/drawingml/2006/table">
            <a:tbl>
              <a:tblPr firstRow="1" firstCol="1" bandRow="1">
                <a:tableStyleId>{7DF18680-E054-41AD-8BC1-D1AEF772440D}</a:tableStyleId>
              </a:tblPr>
              <a:tblGrid>
                <a:gridCol w="609467">
                  <a:extLst>
                    <a:ext uri="{9D8B030D-6E8A-4147-A177-3AD203B41FA5}">
                      <a16:colId xmlns:a16="http://schemas.microsoft.com/office/drawing/2014/main" xmlns="" val="20000"/>
                    </a:ext>
                  </a:extLst>
                </a:gridCol>
                <a:gridCol w="3122418">
                  <a:extLst>
                    <a:ext uri="{9D8B030D-6E8A-4147-A177-3AD203B41FA5}">
                      <a16:colId xmlns:a16="http://schemas.microsoft.com/office/drawing/2014/main" xmlns="" val="20001"/>
                    </a:ext>
                  </a:extLst>
                </a:gridCol>
                <a:gridCol w="3205018">
                  <a:extLst>
                    <a:ext uri="{9D8B030D-6E8A-4147-A177-3AD203B41FA5}">
                      <a16:colId xmlns:a16="http://schemas.microsoft.com/office/drawing/2014/main" xmlns="" val="20002"/>
                    </a:ext>
                  </a:extLst>
                </a:gridCol>
                <a:gridCol w="2834581">
                  <a:extLst>
                    <a:ext uri="{9D8B030D-6E8A-4147-A177-3AD203B41FA5}">
                      <a16:colId xmlns:a16="http://schemas.microsoft.com/office/drawing/2014/main" xmlns="" val="20003"/>
                    </a:ext>
                  </a:extLst>
                </a:gridCol>
                <a:gridCol w="1258980">
                  <a:extLst>
                    <a:ext uri="{9D8B030D-6E8A-4147-A177-3AD203B41FA5}">
                      <a16:colId xmlns:a16="http://schemas.microsoft.com/office/drawing/2014/main" xmlns="" val="20004"/>
                    </a:ext>
                  </a:extLst>
                </a:gridCol>
              </a:tblGrid>
              <a:tr h="544242">
                <a:tc>
                  <a:txBody>
                    <a:bodyPr/>
                    <a:lstStyle/>
                    <a:p>
                      <a:pPr algn="ctr">
                        <a:lnSpc>
                          <a:spcPct val="150000"/>
                        </a:lnSpc>
                        <a:spcAft>
                          <a:spcPts val="0"/>
                        </a:spcAft>
                      </a:pPr>
                      <a:r>
                        <a:rPr lang="es-PE" sz="1200" dirty="0">
                          <a:effectLst/>
                        </a:rPr>
                        <a:t>N°</a:t>
                      </a:r>
                      <a:endParaRPr lang="es-PE"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7314" marR="37314" marT="0" marB="0"/>
                </a:tc>
                <a:tc>
                  <a:txBody>
                    <a:bodyPr/>
                    <a:lstStyle/>
                    <a:p>
                      <a:pPr algn="ctr">
                        <a:lnSpc>
                          <a:spcPct val="150000"/>
                        </a:lnSpc>
                        <a:spcAft>
                          <a:spcPts val="0"/>
                        </a:spcAft>
                      </a:pPr>
                      <a:r>
                        <a:rPr lang="es-PE" sz="1200" dirty="0">
                          <a:effectLst/>
                        </a:rPr>
                        <a:t>DISTRITO</a:t>
                      </a:r>
                      <a:endParaRPr lang="es-PE"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7314" marR="37314" marT="0" marB="0"/>
                </a:tc>
                <a:tc>
                  <a:txBody>
                    <a:bodyPr/>
                    <a:lstStyle/>
                    <a:p>
                      <a:pPr algn="ctr">
                        <a:lnSpc>
                          <a:spcPct val="150000"/>
                        </a:lnSpc>
                        <a:spcAft>
                          <a:spcPts val="0"/>
                        </a:spcAft>
                      </a:pPr>
                      <a:r>
                        <a:rPr lang="es-PE" sz="1200" dirty="0">
                          <a:effectLst/>
                        </a:rPr>
                        <a:t>DESCRIPCIÓN</a:t>
                      </a:r>
                      <a:endParaRPr lang="es-PE"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7314" marR="37314" marT="0" marB="0"/>
                </a:tc>
                <a:tc>
                  <a:txBody>
                    <a:bodyPr/>
                    <a:lstStyle/>
                    <a:p>
                      <a:pPr algn="ctr">
                        <a:lnSpc>
                          <a:spcPct val="150000"/>
                        </a:lnSpc>
                        <a:spcAft>
                          <a:spcPts val="0"/>
                        </a:spcAft>
                      </a:pPr>
                      <a:r>
                        <a:rPr lang="es-PE" sz="1200">
                          <a:effectLst/>
                        </a:rPr>
                        <a:t>ZONA DE APLICACIÓN</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37314" marR="37314" marT="0" marB="0"/>
                </a:tc>
                <a:tc>
                  <a:txBody>
                    <a:bodyPr/>
                    <a:lstStyle/>
                    <a:p>
                      <a:pPr algn="ctr">
                        <a:lnSpc>
                          <a:spcPct val="150000"/>
                        </a:lnSpc>
                        <a:spcAft>
                          <a:spcPts val="0"/>
                        </a:spcAft>
                      </a:pPr>
                      <a:r>
                        <a:rPr lang="es-PE" sz="1200" dirty="0">
                          <a:effectLst/>
                        </a:rPr>
                        <a:t>LAEQT</a:t>
                      </a:r>
                    </a:p>
                    <a:p>
                      <a:pPr algn="ctr">
                        <a:lnSpc>
                          <a:spcPct val="150000"/>
                        </a:lnSpc>
                        <a:spcAft>
                          <a:spcPts val="0"/>
                        </a:spcAft>
                      </a:pPr>
                      <a:r>
                        <a:rPr lang="es-PE" sz="1200" dirty="0">
                          <a:effectLst/>
                        </a:rPr>
                        <a:t>(dB)</a:t>
                      </a:r>
                      <a:endParaRPr lang="es-PE"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7314" marR="37314" marT="0" marB="0"/>
                </a:tc>
                <a:extLst>
                  <a:ext uri="{0D108BD9-81ED-4DB2-BD59-A6C34878D82A}">
                    <a16:rowId xmlns:a16="http://schemas.microsoft.com/office/drawing/2014/main" xmlns="" val="10000"/>
                  </a:ext>
                </a:extLst>
              </a:tr>
              <a:tr h="480995">
                <a:tc>
                  <a:txBody>
                    <a:bodyPr/>
                    <a:lstStyle/>
                    <a:p>
                      <a:pPr algn="ctr">
                        <a:lnSpc>
                          <a:spcPct val="150000"/>
                        </a:lnSpc>
                        <a:spcAft>
                          <a:spcPts val="0"/>
                        </a:spcAft>
                      </a:pPr>
                      <a:r>
                        <a:rPr lang="es-PE" sz="1200">
                          <a:effectLst/>
                        </a:rPr>
                        <a:t>1</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37314" marR="37314" marT="0" marB="0"/>
                </a:tc>
                <a:tc>
                  <a:txBody>
                    <a:bodyPr/>
                    <a:lstStyle/>
                    <a:p>
                      <a:pPr algn="ctr">
                        <a:lnSpc>
                          <a:spcPct val="150000"/>
                        </a:lnSpc>
                        <a:spcAft>
                          <a:spcPts val="0"/>
                        </a:spcAft>
                      </a:pPr>
                      <a:r>
                        <a:rPr lang="es-PE" sz="1200" dirty="0">
                          <a:effectLst/>
                        </a:rPr>
                        <a:t>El Agustino</a:t>
                      </a:r>
                      <a:endParaRPr lang="es-PE"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7314" marR="37314" marT="0" marB="0"/>
                </a:tc>
                <a:tc>
                  <a:txBody>
                    <a:bodyPr/>
                    <a:lstStyle/>
                    <a:p>
                      <a:pPr algn="ctr">
                        <a:lnSpc>
                          <a:spcPct val="150000"/>
                        </a:lnSpc>
                        <a:spcAft>
                          <a:spcPts val="0"/>
                        </a:spcAft>
                      </a:pPr>
                      <a:r>
                        <a:rPr lang="es-PE" sz="1200" dirty="0">
                          <a:effectLst/>
                        </a:rPr>
                        <a:t>Av. José Carlos Mariátegui con Jr. 1° de mayo</a:t>
                      </a:r>
                      <a:endParaRPr lang="es-PE"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7314" marR="37314" marT="0" marB="0"/>
                </a:tc>
                <a:tc>
                  <a:txBody>
                    <a:bodyPr/>
                    <a:lstStyle/>
                    <a:p>
                      <a:pPr algn="ctr">
                        <a:lnSpc>
                          <a:spcPct val="150000"/>
                        </a:lnSpc>
                        <a:spcAft>
                          <a:spcPts val="0"/>
                        </a:spcAft>
                      </a:pPr>
                      <a:r>
                        <a:rPr lang="es-PE" sz="1200">
                          <a:effectLst/>
                        </a:rPr>
                        <a:t>Comercial</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37314" marR="37314" marT="0" marB="0"/>
                </a:tc>
                <a:tc>
                  <a:txBody>
                    <a:bodyPr/>
                    <a:lstStyle/>
                    <a:p>
                      <a:pPr algn="ctr">
                        <a:lnSpc>
                          <a:spcPct val="150000"/>
                        </a:lnSpc>
                        <a:spcAft>
                          <a:spcPts val="0"/>
                        </a:spcAft>
                      </a:pPr>
                      <a:r>
                        <a:rPr lang="es-PE" sz="1200" dirty="0">
                          <a:effectLst/>
                        </a:rPr>
                        <a:t>84.9</a:t>
                      </a:r>
                      <a:endParaRPr lang="es-PE"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7314" marR="37314" marT="0" marB="0"/>
                </a:tc>
                <a:extLst>
                  <a:ext uri="{0D108BD9-81ED-4DB2-BD59-A6C34878D82A}">
                    <a16:rowId xmlns:a16="http://schemas.microsoft.com/office/drawing/2014/main" xmlns="" val="10001"/>
                  </a:ext>
                </a:extLst>
              </a:tr>
              <a:tr h="480995">
                <a:tc>
                  <a:txBody>
                    <a:bodyPr/>
                    <a:lstStyle/>
                    <a:p>
                      <a:pPr algn="ctr">
                        <a:lnSpc>
                          <a:spcPct val="150000"/>
                        </a:lnSpc>
                        <a:spcAft>
                          <a:spcPts val="0"/>
                        </a:spcAft>
                      </a:pPr>
                      <a:r>
                        <a:rPr lang="es-PE" sz="1200">
                          <a:effectLst/>
                        </a:rPr>
                        <a:t>2</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37314" marR="37314" marT="0" marB="0"/>
                </a:tc>
                <a:tc>
                  <a:txBody>
                    <a:bodyPr/>
                    <a:lstStyle/>
                    <a:p>
                      <a:pPr algn="ctr">
                        <a:lnSpc>
                          <a:spcPct val="150000"/>
                        </a:lnSpc>
                        <a:spcAft>
                          <a:spcPts val="0"/>
                        </a:spcAft>
                      </a:pPr>
                      <a:r>
                        <a:rPr lang="es-PE" sz="1200" dirty="0">
                          <a:effectLst/>
                        </a:rPr>
                        <a:t>Santiago de Surco</a:t>
                      </a:r>
                      <a:endParaRPr lang="es-PE"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7314" marR="37314" marT="0" marB="0"/>
                </a:tc>
                <a:tc>
                  <a:txBody>
                    <a:bodyPr/>
                    <a:lstStyle/>
                    <a:p>
                      <a:pPr algn="ctr">
                        <a:lnSpc>
                          <a:spcPct val="150000"/>
                        </a:lnSpc>
                        <a:spcAft>
                          <a:spcPts val="0"/>
                        </a:spcAft>
                      </a:pPr>
                      <a:r>
                        <a:rPr lang="es-PE" sz="1200">
                          <a:effectLst/>
                        </a:rPr>
                        <a:t>Av. Javier Prado con Av. Manuel Holguín</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37314" marR="37314" marT="0" marB="0"/>
                </a:tc>
                <a:tc>
                  <a:txBody>
                    <a:bodyPr/>
                    <a:lstStyle/>
                    <a:p>
                      <a:pPr algn="ctr">
                        <a:lnSpc>
                          <a:spcPct val="150000"/>
                        </a:lnSpc>
                        <a:spcAft>
                          <a:spcPts val="0"/>
                        </a:spcAft>
                      </a:pPr>
                      <a:r>
                        <a:rPr lang="es-PE" sz="1200">
                          <a:effectLst/>
                        </a:rPr>
                        <a:t>Protección especial</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37314" marR="37314" marT="0" marB="0"/>
                </a:tc>
                <a:tc>
                  <a:txBody>
                    <a:bodyPr/>
                    <a:lstStyle/>
                    <a:p>
                      <a:pPr algn="ctr">
                        <a:lnSpc>
                          <a:spcPct val="150000"/>
                        </a:lnSpc>
                        <a:spcAft>
                          <a:spcPts val="0"/>
                        </a:spcAft>
                      </a:pPr>
                      <a:r>
                        <a:rPr lang="es-PE" sz="1200">
                          <a:effectLst/>
                        </a:rPr>
                        <a:t>84.5</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37314" marR="37314" marT="0" marB="0"/>
                </a:tc>
                <a:extLst>
                  <a:ext uri="{0D108BD9-81ED-4DB2-BD59-A6C34878D82A}">
                    <a16:rowId xmlns:a16="http://schemas.microsoft.com/office/drawing/2014/main" xmlns="" val="10002"/>
                  </a:ext>
                </a:extLst>
              </a:tr>
              <a:tr h="480995">
                <a:tc>
                  <a:txBody>
                    <a:bodyPr/>
                    <a:lstStyle/>
                    <a:p>
                      <a:pPr algn="ctr">
                        <a:lnSpc>
                          <a:spcPct val="150000"/>
                        </a:lnSpc>
                        <a:spcAft>
                          <a:spcPts val="0"/>
                        </a:spcAft>
                      </a:pPr>
                      <a:r>
                        <a:rPr lang="es-PE" sz="1200">
                          <a:effectLst/>
                        </a:rPr>
                        <a:t>3</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37314" marR="37314" marT="0" marB="0"/>
                </a:tc>
                <a:tc>
                  <a:txBody>
                    <a:bodyPr/>
                    <a:lstStyle/>
                    <a:p>
                      <a:pPr algn="ctr">
                        <a:lnSpc>
                          <a:spcPct val="150000"/>
                        </a:lnSpc>
                        <a:spcAft>
                          <a:spcPts val="0"/>
                        </a:spcAft>
                      </a:pPr>
                      <a:r>
                        <a:rPr lang="es-PE" sz="1200">
                          <a:effectLst/>
                        </a:rPr>
                        <a:t>Ate</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37314" marR="37314" marT="0" marB="0"/>
                </a:tc>
                <a:tc>
                  <a:txBody>
                    <a:bodyPr/>
                    <a:lstStyle/>
                    <a:p>
                      <a:pPr algn="ctr">
                        <a:lnSpc>
                          <a:spcPct val="150000"/>
                        </a:lnSpc>
                        <a:spcAft>
                          <a:spcPts val="0"/>
                        </a:spcAft>
                      </a:pPr>
                      <a:r>
                        <a:rPr lang="es-PE" sz="1200" dirty="0">
                          <a:effectLst/>
                        </a:rPr>
                        <a:t>Carretera Central con calle La Estrella</a:t>
                      </a:r>
                      <a:endParaRPr lang="es-PE"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7314" marR="37314" marT="0" marB="0"/>
                </a:tc>
                <a:tc>
                  <a:txBody>
                    <a:bodyPr/>
                    <a:lstStyle/>
                    <a:p>
                      <a:pPr algn="ctr">
                        <a:lnSpc>
                          <a:spcPct val="150000"/>
                        </a:lnSpc>
                        <a:spcAft>
                          <a:spcPts val="0"/>
                        </a:spcAft>
                      </a:pPr>
                      <a:r>
                        <a:rPr lang="es-PE" sz="1200">
                          <a:effectLst/>
                        </a:rPr>
                        <a:t>Comercial</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37314" marR="37314" marT="0" marB="0"/>
                </a:tc>
                <a:tc>
                  <a:txBody>
                    <a:bodyPr/>
                    <a:lstStyle/>
                    <a:p>
                      <a:pPr algn="ctr">
                        <a:lnSpc>
                          <a:spcPct val="150000"/>
                        </a:lnSpc>
                        <a:spcAft>
                          <a:spcPts val="0"/>
                        </a:spcAft>
                      </a:pPr>
                      <a:r>
                        <a:rPr lang="es-PE" sz="1200">
                          <a:effectLst/>
                        </a:rPr>
                        <a:t>84.3</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37314" marR="37314" marT="0" marB="0"/>
                </a:tc>
                <a:extLst>
                  <a:ext uri="{0D108BD9-81ED-4DB2-BD59-A6C34878D82A}">
                    <a16:rowId xmlns:a16="http://schemas.microsoft.com/office/drawing/2014/main" xmlns="" val="10003"/>
                  </a:ext>
                </a:extLst>
              </a:tr>
              <a:tr h="721493">
                <a:tc>
                  <a:txBody>
                    <a:bodyPr/>
                    <a:lstStyle/>
                    <a:p>
                      <a:pPr algn="ctr">
                        <a:lnSpc>
                          <a:spcPct val="150000"/>
                        </a:lnSpc>
                        <a:spcAft>
                          <a:spcPts val="0"/>
                        </a:spcAft>
                      </a:pPr>
                      <a:r>
                        <a:rPr lang="es-PE" sz="1200">
                          <a:effectLst/>
                        </a:rPr>
                        <a:t>4</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37314" marR="37314" marT="0" marB="0"/>
                </a:tc>
                <a:tc>
                  <a:txBody>
                    <a:bodyPr/>
                    <a:lstStyle/>
                    <a:p>
                      <a:pPr algn="ctr">
                        <a:lnSpc>
                          <a:spcPct val="150000"/>
                        </a:lnSpc>
                        <a:spcAft>
                          <a:spcPts val="0"/>
                        </a:spcAft>
                      </a:pPr>
                      <a:r>
                        <a:rPr lang="es-PE" sz="1200" dirty="0">
                          <a:effectLst/>
                        </a:rPr>
                        <a:t>San Martín De Porres</a:t>
                      </a:r>
                      <a:endParaRPr lang="es-PE"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7314" marR="37314" marT="0" marB="0"/>
                </a:tc>
                <a:tc>
                  <a:txBody>
                    <a:bodyPr/>
                    <a:lstStyle/>
                    <a:p>
                      <a:pPr algn="ctr">
                        <a:lnSpc>
                          <a:spcPct val="150000"/>
                        </a:lnSpc>
                        <a:spcAft>
                          <a:spcPts val="0"/>
                        </a:spcAft>
                      </a:pPr>
                      <a:r>
                        <a:rPr lang="es-PE" sz="1200" dirty="0">
                          <a:effectLst/>
                        </a:rPr>
                        <a:t>Panamericana Norte frente a la Municipalidad Distrital de San Martín de Porres</a:t>
                      </a:r>
                      <a:endParaRPr lang="es-PE"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7314" marR="37314" marT="0" marB="0"/>
                </a:tc>
                <a:tc>
                  <a:txBody>
                    <a:bodyPr/>
                    <a:lstStyle/>
                    <a:p>
                      <a:pPr algn="ctr">
                        <a:lnSpc>
                          <a:spcPct val="150000"/>
                        </a:lnSpc>
                        <a:spcAft>
                          <a:spcPts val="0"/>
                        </a:spcAft>
                      </a:pPr>
                      <a:r>
                        <a:rPr lang="es-PE" sz="1200">
                          <a:effectLst/>
                        </a:rPr>
                        <a:t>Comercial</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37314" marR="37314" marT="0" marB="0"/>
                </a:tc>
                <a:tc>
                  <a:txBody>
                    <a:bodyPr/>
                    <a:lstStyle/>
                    <a:p>
                      <a:pPr algn="ctr">
                        <a:lnSpc>
                          <a:spcPct val="150000"/>
                        </a:lnSpc>
                        <a:spcAft>
                          <a:spcPts val="0"/>
                        </a:spcAft>
                      </a:pPr>
                      <a:r>
                        <a:rPr lang="es-PE" sz="1200">
                          <a:effectLst/>
                        </a:rPr>
                        <a:t>83.0</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37314" marR="37314" marT="0" marB="0"/>
                </a:tc>
                <a:extLst>
                  <a:ext uri="{0D108BD9-81ED-4DB2-BD59-A6C34878D82A}">
                    <a16:rowId xmlns:a16="http://schemas.microsoft.com/office/drawing/2014/main" xmlns="" val="10004"/>
                  </a:ext>
                </a:extLst>
              </a:tr>
              <a:tr h="480995">
                <a:tc>
                  <a:txBody>
                    <a:bodyPr/>
                    <a:lstStyle/>
                    <a:p>
                      <a:pPr algn="ctr">
                        <a:lnSpc>
                          <a:spcPct val="150000"/>
                        </a:lnSpc>
                        <a:spcAft>
                          <a:spcPts val="0"/>
                        </a:spcAft>
                      </a:pPr>
                      <a:r>
                        <a:rPr lang="es-PE" sz="1200">
                          <a:effectLst/>
                        </a:rPr>
                        <a:t>5</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37314" marR="37314" marT="0" marB="0"/>
                </a:tc>
                <a:tc>
                  <a:txBody>
                    <a:bodyPr/>
                    <a:lstStyle/>
                    <a:p>
                      <a:pPr algn="ctr">
                        <a:lnSpc>
                          <a:spcPct val="150000"/>
                        </a:lnSpc>
                        <a:spcAft>
                          <a:spcPts val="0"/>
                        </a:spcAft>
                      </a:pPr>
                      <a:r>
                        <a:rPr lang="es-PE" sz="1200">
                          <a:effectLst/>
                        </a:rPr>
                        <a:t>Lurigancho-Chosica</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37314" marR="37314" marT="0" marB="0"/>
                </a:tc>
                <a:tc>
                  <a:txBody>
                    <a:bodyPr/>
                    <a:lstStyle/>
                    <a:p>
                      <a:pPr algn="ctr">
                        <a:lnSpc>
                          <a:spcPct val="150000"/>
                        </a:lnSpc>
                        <a:spcAft>
                          <a:spcPts val="0"/>
                        </a:spcAft>
                      </a:pPr>
                      <a:r>
                        <a:rPr lang="es-PE" sz="1200" dirty="0">
                          <a:effectLst/>
                        </a:rPr>
                        <a:t>Av. Las torres con vía de acceso a Carapongo</a:t>
                      </a:r>
                      <a:endParaRPr lang="es-PE"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7314" marR="37314" marT="0" marB="0"/>
                </a:tc>
                <a:tc>
                  <a:txBody>
                    <a:bodyPr/>
                    <a:lstStyle/>
                    <a:p>
                      <a:pPr algn="ctr">
                        <a:lnSpc>
                          <a:spcPct val="150000"/>
                        </a:lnSpc>
                        <a:spcAft>
                          <a:spcPts val="0"/>
                        </a:spcAft>
                      </a:pPr>
                      <a:r>
                        <a:rPr lang="es-PE" sz="1200">
                          <a:effectLst/>
                        </a:rPr>
                        <a:t>Comercial</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37314" marR="37314" marT="0" marB="0"/>
                </a:tc>
                <a:tc>
                  <a:txBody>
                    <a:bodyPr/>
                    <a:lstStyle/>
                    <a:p>
                      <a:pPr algn="ctr">
                        <a:lnSpc>
                          <a:spcPct val="150000"/>
                        </a:lnSpc>
                        <a:spcAft>
                          <a:spcPts val="0"/>
                        </a:spcAft>
                      </a:pPr>
                      <a:r>
                        <a:rPr lang="es-PE" sz="1200">
                          <a:effectLst/>
                        </a:rPr>
                        <a:t>82.7</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37314" marR="37314" marT="0" marB="0"/>
                </a:tc>
                <a:extLst>
                  <a:ext uri="{0D108BD9-81ED-4DB2-BD59-A6C34878D82A}">
                    <a16:rowId xmlns:a16="http://schemas.microsoft.com/office/drawing/2014/main" xmlns="" val="10005"/>
                  </a:ext>
                </a:extLst>
              </a:tr>
              <a:tr h="264067">
                <a:tc>
                  <a:txBody>
                    <a:bodyPr/>
                    <a:lstStyle/>
                    <a:p>
                      <a:pPr algn="ctr">
                        <a:lnSpc>
                          <a:spcPct val="150000"/>
                        </a:lnSpc>
                        <a:spcAft>
                          <a:spcPts val="0"/>
                        </a:spcAft>
                      </a:pPr>
                      <a:r>
                        <a:rPr lang="es-PE" sz="1200">
                          <a:effectLst/>
                        </a:rPr>
                        <a:t>6</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37314" marR="37314" marT="0" marB="0"/>
                </a:tc>
                <a:tc>
                  <a:txBody>
                    <a:bodyPr/>
                    <a:lstStyle/>
                    <a:p>
                      <a:pPr algn="ctr">
                        <a:lnSpc>
                          <a:spcPct val="150000"/>
                        </a:lnSpc>
                        <a:spcAft>
                          <a:spcPts val="0"/>
                        </a:spcAft>
                      </a:pPr>
                      <a:r>
                        <a:rPr lang="es-PE" sz="1200">
                          <a:effectLst/>
                        </a:rPr>
                        <a:t>El Agustino</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37314" marR="37314" marT="0" marB="0"/>
                </a:tc>
                <a:tc>
                  <a:txBody>
                    <a:bodyPr/>
                    <a:lstStyle/>
                    <a:p>
                      <a:pPr algn="ctr">
                        <a:lnSpc>
                          <a:spcPct val="150000"/>
                        </a:lnSpc>
                        <a:spcAft>
                          <a:spcPts val="0"/>
                        </a:spcAft>
                      </a:pPr>
                      <a:r>
                        <a:rPr lang="es-PE" sz="1200" dirty="0">
                          <a:effectLst/>
                        </a:rPr>
                        <a:t>Av. Riva Agüero cuadra 13</a:t>
                      </a:r>
                      <a:endParaRPr lang="es-PE"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7314" marR="37314" marT="0" marB="0"/>
                </a:tc>
                <a:tc>
                  <a:txBody>
                    <a:bodyPr/>
                    <a:lstStyle/>
                    <a:p>
                      <a:pPr algn="ctr">
                        <a:lnSpc>
                          <a:spcPct val="150000"/>
                        </a:lnSpc>
                        <a:spcAft>
                          <a:spcPts val="0"/>
                        </a:spcAft>
                      </a:pPr>
                      <a:r>
                        <a:rPr lang="es-PE" sz="1200">
                          <a:effectLst/>
                        </a:rPr>
                        <a:t>Comercial</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37314" marR="37314" marT="0" marB="0"/>
                </a:tc>
                <a:tc>
                  <a:txBody>
                    <a:bodyPr/>
                    <a:lstStyle/>
                    <a:p>
                      <a:pPr algn="ctr">
                        <a:lnSpc>
                          <a:spcPct val="150000"/>
                        </a:lnSpc>
                        <a:spcAft>
                          <a:spcPts val="0"/>
                        </a:spcAft>
                      </a:pPr>
                      <a:r>
                        <a:rPr lang="es-PE" sz="1200">
                          <a:effectLst/>
                        </a:rPr>
                        <a:t>82.3</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37314" marR="37314" marT="0" marB="0"/>
                </a:tc>
                <a:extLst>
                  <a:ext uri="{0D108BD9-81ED-4DB2-BD59-A6C34878D82A}">
                    <a16:rowId xmlns:a16="http://schemas.microsoft.com/office/drawing/2014/main" xmlns="" val="10006"/>
                  </a:ext>
                </a:extLst>
              </a:tr>
              <a:tr h="480995">
                <a:tc>
                  <a:txBody>
                    <a:bodyPr/>
                    <a:lstStyle/>
                    <a:p>
                      <a:pPr algn="ctr">
                        <a:lnSpc>
                          <a:spcPct val="150000"/>
                        </a:lnSpc>
                        <a:spcAft>
                          <a:spcPts val="0"/>
                        </a:spcAft>
                      </a:pPr>
                      <a:r>
                        <a:rPr lang="es-PE" sz="1200">
                          <a:effectLst/>
                        </a:rPr>
                        <a:t>7</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37314" marR="37314" marT="0" marB="0"/>
                </a:tc>
                <a:tc>
                  <a:txBody>
                    <a:bodyPr/>
                    <a:lstStyle/>
                    <a:p>
                      <a:pPr algn="ctr">
                        <a:lnSpc>
                          <a:spcPct val="150000"/>
                        </a:lnSpc>
                        <a:spcAft>
                          <a:spcPts val="0"/>
                        </a:spcAft>
                      </a:pPr>
                      <a:r>
                        <a:rPr lang="es-PE" sz="1200">
                          <a:effectLst/>
                        </a:rPr>
                        <a:t>Carabayllo</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37314" marR="37314" marT="0" marB="0"/>
                </a:tc>
                <a:tc>
                  <a:txBody>
                    <a:bodyPr/>
                    <a:lstStyle/>
                    <a:p>
                      <a:pPr algn="ctr">
                        <a:lnSpc>
                          <a:spcPct val="150000"/>
                        </a:lnSpc>
                        <a:spcAft>
                          <a:spcPts val="0"/>
                        </a:spcAft>
                      </a:pPr>
                      <a:r>
                        <a:rPr lang="es-PE" sz="1200" dirty="0">
                          <a:effectLst/>
                        </a:rPr>
                        <a:t>Av. Merino Reyna con Av. Túpac Amaru</a:t>
                      </a:r>
                      <a:endParaRPr lang="es-PE"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7314" marR="37314" marT="0" marB="0"/>
                </a:tc>
                <a:tc>
                  <a:txBody>
                    <a:bodyPr/>
                    <a:lstStyle/>
                    <a:p>
                      <a:pPr algn="ctr">
                        <a:lnSpc>
                          <a:spcPct val="150000"/>
                        </a:lnSpc>
                        <a:spcAft>
                          <a:spcPts val="0"/>
                        </a:spcAft>
                      </a:pPr>
                      <a:r>
                        <a:rPr lang="es-PE" sz="1200" dirty="0">
                          <a:effectLst/>
                        </a:rPr>
                        <a:t> </a:t>
                      </a:r>
                      <a:endParaRPr lang="es-PE"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7314" marR="37314" marT="0" marB="0"/>
                </a:tc>
                <a:tc>
                  <a:txBody>
                    <a:bodyPr/>
                    <a:lstStyle/>
                    <a:p>
                      <a:pPr algn="ctr">
                        <a:lnSpc>
                          <a:spcPct val="150000"/>
                        </a:lnSpc>
                        <a:spcAft>
                          <a:spcPts val="0"/>
                        </a:spcAft>
                      </a:pPr>
                      <a:r>
                        <a:rPr lang="es-PE" sz="1200">
                          <a:effectLst/>
                        </a:rPr>
                        <a:t>82.2</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37314" marR="37314" marT="0" marB="0"/>
                </a:tc>
                <a:extLst>
                  <a:ext uri="{0D108BD9-81ED-4DB2-BD59-A6C34878D82A}">
                    <a16:rowId xmlns:a16="http://schemas.microsoft.com/office/drawing/2014/main" xmlns="" val="10007"/>
                  </a:ext>
                </a:extLst>
              </a:tr>
              <a:tr h="480995">
                <a:tc>
                  <a:txBody>
                    <a:bodyPr/>
                    <a:lstStyle/>
                    <a:p>
                      <a:pPr algn="ctr">
                        <a:lnSpc>
                          <a:spcPct val="150000"/>
                        </a:lnSpc>
                        <a:spcAft>
                          <a:spcPts val="0"/>
                        </a:spcAft>
                      </a:pPr>
                      <a:r>
                        <a:rPr lang="es-PE" sz="1200">
                          <a:effectLst/>
                        </a:rPr>
                        <a:t>8</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37314" marR="37314" marT="0" marB="0"/>
                </a:tc>
                <a:tc>
                  <a:txBody>
                    <a:bodyPr/>
                    <a:lstStyle/>
                    <a:p>
                      <a:pPr algn="ctr">
                        <a:lnSpc>
                          <a:spcPct val="150000"/>
                        </a:lnSpc>
                        <a:spcAft>
                          <a:spcPts val="0"/>
                        </a:spcAft>
                      </a:pPr>
                      <a:r>
                        <a:rPr lang="es-PE" sz="1200">
                          <a:effectLst/>
                        </a:rPr>
                        <a:t>San Juan de Miraflores</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37314" marR="37314" marT="0" marB="0"/>
                </a:tc>
                <a:tc>
                  <a:txBody>
                    <a:bodyPr/>
                    <a:lstStyle/>
                    <a:p>
                      <a:pPr algn="ctr">
                        <a:lnSpc>
                          <a:spcPct val="150000"/>
                        </a:lnSpc>
                        <a:spcAft>
                          <a:spcPts val="0"/>
                        </a:spcAft>
                      </a:pPr>
                      <a:r>
                        <a:rPr lang="es-PE" sz="1200">
                          <a:effectLst/>
                        </a:rPr>
                        <a:t>Av. Los Héroes con Av. San Juan</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37314" marR="37314" marT="0" marB="0"/>
                </a:tc>
                <a:tc>
                  <a:txBody>
                    <a:bodyPr/>
                    <a:lstStyle/>
                    <a:p>
                      <a:pPr algn="ctr">
                        <a:lnSpc>
                          <a:spcPct val="150000"/>
                        </a:lnSpc>
                        <a:spcAft>
                          <a:spcPts val="0"/>
                        </a:spcAft>
                      </a:pPr>
                      <a:r>
                        <a:rPr lang="es-PE" sz="1200">
                          <a:effectLst/>
                        </a:rPr>
                        <a:t>Comercial</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37314" marR="37314" marT="0" marB="0"/>
                </a:tc>
                <a:tc>
                  <a:txBody>
                    <a:bodyPr/>
                    <a:lstStyle/>
                    <a:p>
                      <a:pPr algn="ctr">
                        <a:lnSpc>
                          <a:spcPct val="150000"/>
                        </a:lnSpc>
                        <a:spcAft>
                          <a:spcPts val="0"/>
                        </a:spcAft>
                      </a:pPr>
                      <a:r>
                        <a:rPr lang="es-PE" sz="1200">
                          <a:effectLst/>
                        </a:rPr>
                        <a:t>81.9</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37314" marR="37314" marT="0" marB="0"/>
                </a:tc>
                <a:extLst>
                  <a:ext uri="{0D108BD9-81ED-4DB2-BD59-A6C34878D82A}">
                    <a16:rowId xmlns:a16="http://schemas.microsoft.com/office/drawing/2014/main" xmlns="" val="10008"/>
                  </a:ext>
                </a:extLst>
              </a:tr>
              <a:tr h="480995">
                <a:tc>
                  <a:txBody>
                    <a:bodyPr/>
                    <a:lstStyle/>
                    <a:p>
                      <a:pPr algn="ctr">
                        <a:lnSpc>
                          <a:spcPct val="150000"/>
                        </a:lnSpc>
                        <a:spcAft>
                          <a:spcPts val="0"/>
                        </a:spcAft>
                      </a:pPr>
                      <a:r>
                        <a:rPr lang="es-PE" sz="1200">
                          <a:effectLst/>
                        </a:rPr>
                        <a:t>9</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37314" marR="37314" marT="0" marB="0"/>
                </a:tc>
                <a:tc>
                  <a:txBody>
                    <a:bodyPr/>
                    <a:lstStyle/>
                    <a:p>
                      <a:pPr algn="ctr">
                        <a:lnSpc>
                          <a:spcPct val="150000"/>
                        </a:lnSpc>
                        <a:spcAft>
                          <a:spcPts val="0"/>
                        </a:spcAft>
                      </a:pPr>
                      <a:r>
                        <a:rPr lang="es-PE" sz="1200">
                          <a:effectLst/>
                        </a:rPr>
                        <a:t>Santiago de Surco</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37314" marR="37314" marT="0" marB="0"/>
                </a:tc>
                <a:tc>
                  <a:txBody>
                    <a:bodyPr/>
                    <a:lstStyle/>
                    <a:p>
                      <a:pPr algn="ctr">
                        <a:lnSpc>
                          <a:spcPct val="150000"/>
                        </a:lnSpc>
                        <a:spcAft>
                          <a:spcPts val="0"/>
                        </a:spcAft>
                      </a:pPr>
                      <a:r>
                        <a:rPr lang="es-PE" sz="1200">
                          <a:effectLst/>
                        </a:rPr>
                        <a:t>Av. Santiago de Surco con Av. Próceres</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37314" marR="37314" marT="0" marB="0"/>
                </a:tc>
                <a:tc>
                  <a:txBody>
                    <a:bodyPr/>
                    <a:lstStyle/>
                    <a:p>
                      <a:pPr algn="ctr">
                        <a:lnSpc>
                          <a:spcPct val="150000"/>
                        </a:lnSpc>
                        <a:spcAft>
                          <a:spcPts val="0"/>
                        </a:spcAft>
                      </a:pPr>
                      <a:r>
                        <a:rPr lang="es-PE" sz="1200" dirty="0">
                          <a:effectLst/>
                        </a:rPr>
                        <a:t>Comercial</a:t>
                      </a:r>
                      <a:endParaRPr lang="es-PE"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7314" marR="37314" marT="0" marB="0"/>
                </a:tc>
                <a:tc>
                  <a:txBody>
                    <a:bodyPr/>
                    <a:lstStyle/>
                    <a:p>
                      <a:pPr algn="ctr">
                        <a:lnSpc>
                          <a:spcPct val="150000"/>
                        </a:lnSpc>
                        <a:spcAft>
                          <a:spcPts val="0"/>
                        </a:spcAft>
                      </a:pPr>
                      <a:r>
                        <a:rPr lang="es-PE" sz="1200">
                          <a:effectLst/>
                        </a:rPr>
                        <a:t>81.8</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37314" marR="37314" marT="0" marB="0"/>
                </a:tc>
                <a:extLst>
                  <a:ext uri="{0D108BD9-81ED-4DB2-BD59-A6C34878D82A}">
                    <a16:rowId xmlns:a16="http://schemas.microsoft.com/office/drawing/2014/main" xmlns="" val="10009"/>
                  </a:ext>
                </a:extLst>
              </a:tr>
              <a:tr h="480995">
                <a:tc>
                  <a:txBody>
                    <a:bodyPr/>
                    <a:lstStyle/>
                    <a:p>
                      <a:pPr algn="ctr">
                        <a:lnSpc>
                          <a:spcPct val="150000"/>
                        </a:lnSpc>
                        <a:spcAft>
                          <a:spcPts val="0"/>
                        </a:spcAft>
                      </a:pPr>
                      <a:r>
                        <a:rPr lang="es-PE" sz="1200">
                          <a:effectLst/>
                        </a:rPr>
                        <a:t>10</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37314" marR="37314" marT="0" marB="0"/>
                </a:tc>
                <a:tc>
                  <a:txBody>
                    <a:bodyPr/>
                    <a:lstStyle/>
                    <a:p>
                      <a:pPr algn="ctr">
                        <a:lnSpc>
                          <a:spcPct val="150000"/>
                        </a:lnSpc>
                        <a:spcAft>
                          <a:spcPts val="0"/>
                        </a:spcAft>
                      </a:pPr>
                      <a:r>
                        <a:rPr lang="es-PE" sz="1200">
                          <a:effectLst/>
                        </a:rPr>
                        <a:t>Breña</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37314" marR="37314" marT="0" marB="0"/>
                </a:tc>
                <a:tc>
                  <a:txBody>
                    <a:bodyPr/>
                    <a:lstStyle/>
                    <a:p>
                      <a:pPr algn="ctr">
                        <a:lnSpc>
                          <a:spcPct val="150000"/>
                        </a:lnSpc>
                        <a:spcAft>
                          <a:spcPts val="0"/>
                        </a:spcAft>
                      </a:pPr>
                      <a:r>
                        <a:rPr lang="es-PE" sz="1200" dirty="0">
                          <a:effectLst/>
                        </a:rPr>
                        <a:t>Av. Arica con Plaza Francisco Bolognesi</a:t>
                      </a:r>
                      <a:endParaRPr lang="es-PE"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7314" marR="37314" marT="0" marB="0"/>
                </a:tc>
                <a:tc>
                  <a:txBody>
                    <a:bodyPr/>
                    <a:lstStyle/>
                    <a:p>
                      <a:pPr algn="ctr">
                        <a:lnSpc>
                          <a:spcPct val="150000"/>
                        </a:lnSpc>
                        <a:spcAft>
                          <a:spcPts val="0"/>
                        </a:spcAft>
                      </a:pPr>
                      <a:r>
                        <a:rPr lang="es-PE" sz="1200" dirty="0">
                          <a:effectLst/>
                        </a:rPr>
                        <a:t>ZTE</a:t>
                      </a:r>
                      <a:endParaRPr lang="es-PE"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7314" marR="37314" marT="0" marB="0"/>
                </a:tc>
                <a:tc>
                  <a:txBody>
                    <a:bodyPr/>
                    <a:lstStyle/>
                    <a:p>
                      <a:pPr algn="ctr">
                        <a:lnSpc>
                          <a:spcPct val="150000"/>
                        </a:lnSpc>
                        <a:spcAft>
                          <a:spcPts val="0"/>
                        </a:spcAft>
                      </a:pPr>
                      <a:r>
                        <a:rPr lang="es-PE" sz="1200" dirty="0">
                          <a:effectLst/>
                        </a:rPr>
                        <a:t>81.6</a:t>
                      </a:r>
                      <a:endParaRPr lang="es-PE"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7314" marR="37314" marT="0" marB="0"/>
                </a:tc>
                <a:extLst>
                  <a:ext uri="{0D108BD9-81ED-4DB2-BD59-A6C34878D82A}">
                    <a16:rowId xmlns:a16="http://schemas.microsoft.com/office/drawing/2014/main" xmlns="" val="10010"/>
                  </a:ext>
                </a:extLst>
              </a:tr>
            </a:tbl>
          </a:graphicData>
        </a:graphic>
      </p:graphicFrame>
      <p:sp>
        <p:nvSpPr>
          <p:cNvPr id="3" name="Rectángulo redondeado 2"/>
          <p:cNvSpPr/>
          <p:nvPr/>
        </p:nvSpPr>
        <p:spPr>
          <a:xfrm>
            <a:off x="1408670" y="296562"/>
            <a:ext cx="9234615" cy="527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a:latin typeface="Berlin Sans FB Demi" panose="020E0802020502020306" pitchFamily="34" charset="0"/>
              </a:rPr>
              <a:t>Distritos con mayor nivel de contaminación sonora en Lima</a:t>
            </a:r>
          </a:p>
        </p:txBody>
      </p:sp>
    </p:spTree>
    <p:extLst>
      <p:ext uri="{BB962C8B-B14F-4D97-AF65-F5344CB8AC3E}">
        <p14:creationId xmlns:p14="http://schemas.microsoft.com/office/powerpoint/2010/main" val="1073858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xmlns="" id="{012DD065-4D1C-4290-94C8-9BAB8D9EC3D5}"/>
              </a:ext>
            </a:extLst>
          </p:cNvPr>
          <p:cNvSpPr>
            <a:spLocks noGrp="1"/>
          </p:cNvSpPr>
          <p:nvPr>
            <p:ph type="subTitle" idx="1"/>
          </p:nvPr>
        </p:nvSpPr>
        <p:spPr>
          <a:xfrm>
            <a:off x="1751012" y="1368287"/>
            <a:ext cx="8689976" cy="3866322"/>
          </a:xfrm>
        </p:spPr>
        <p:txBody>
          <a:bodyPr>
            <a:normAutofit/>
          </a:bodyPr>
          <a:lstStyle/>
          <a:p>
            <a:pPr marL="342900" indent="-342900" algn="just">
              <a:lnSpc>
                <a:spcPct val="210000"/>
              </a:lnSpc>
              <a:buFont typeface="Wingdings" panose="05000000000000000000" pitchFamily="2" charset="2"/>
              <a:buChar char="v"/>
            </a:pPr>
            <a:r>
              <a:rPr lang="es-PE" sz="2800" cap="none" dirty="0">
                <a:solidFill>
                  <a:schemeClr val="tx1"/>
                </a:solidFill>
                <a:latin typeface="Berlin Sans FB" panose="020E0602020502020306" pitchFamily="34" charset="0"/>
                <a:cs typeface="Times New Roman" panose="02020603050405020304" pitchFamily="18" charset="0"/>
              </a:rPr>
              <a:t>local </a:t>
            </a:r>
          </a:p>
          <a:p>
            <a:pPr marL="342900" indent="-342900" algn="just">
              <a:lnSpc>
                <a:spcPct val="210000"/>
              </a:lnSpc>
              <a:buFont typeface="Wingdings" panose="05000000000000000000" pitchFamily="2" charset="2"/>
              <a:buChar char="v"/>
            </a:pPr>
            <a:r>
              <a:rPr lang="es-PE" sz="2800" cap="none" dirty="0">
                <a:solidFill>
                  <a:schemeClr val="tx1"/>
                </a:solidFill>
                <a:latin typeface="Berlin Sans FB" panose="020E0602020502020306" pitchFamily="34" charset="0"/>
                <a:cs typeface="Times New Roman" panose="02020603050405020304" pitchFamily="18" charset="0"/>
              </a:rPr>
              <a:t>nacional </a:t>
            </a:r>
          </a:p>
          <a:p>
            <a:pPr marL="342900" indent="-342900" algn="just">
              <a:lnSpc>
                <a:spcPct val="210000"/>
              </a:lnSpc>
              <a:buFont typeface="Wingdings" panose="05000000000000000000" pitchFamily="2" charset="2"/>
              <a:buChar char="v"/>
            </a:pPr>
            <a:r>
              <a:rPr lang="es-PE" sz="2800" cap="none" dirty="0">
                <a:solidFill>
                  <a:schemeClr val="tx1"/>
                </a:solidFill>
                <a:latin typeface="Berlin Sans FB" panose="020E0602020502020306" pitchFamily="34" charset="0"/>
                <a:cs typeface="Times New Roman" panose="02020603050405020304" pitchFamily="18" charset="0"/>
              </a:rPr>
              <a:t>internacional  </a:t>
            </a:r>
          </a:p>
        </p:txBody>
      </p:sp>
      <p:sp>
        <p:nvSpPr>
          <p:cNvPr id="4" name="Título 3">
            <a:extLst>
              <a:ext uri="{FF2B5EF4-FFF2-40B4-BE49-F238E27FC236}">
                <a16:creationId xmlns:a16="http://schemas.microsoft.com/office/drawing/2014/main" xmlns="" id="{2FCD9ADE-C829-4ECC-B45F-EBD6B5A75636}"/>
              </a:ext>
            </a:extLst>
          </p:cNvPr>
          <p:cNvSpPr>
            <a:spLocks noGrp="1"/>
          </p:cNvSpPr>
          <p:nvPr>
            <p:ph type="ctrTitle"/>
          </p:nvPr>
        </p:nvSpPr>
        <p:spPr>
          <a:xfrm>
            <a:off x="3458817" y="412268"/>
            <a:ext cx="4810540" cy="594898"/>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3000" dirty="0">
                <a:latin typeface="Berlin Sans FB Demi" panose="020E0802020502020306" pitchFamily="34" charset="0"/>
              </a:rPr>
              <a:t>ANTECEDENTES</a:t>
            </a:r>
          </a:p>
        </p:txBody>
      </p:sp>
    </p:spTree>
    <p:extLst>
      <p:ext uri="{BB962C8B-B14F-4D97-AF65-F5344CB8AC3E}">
        <p14:creationId xmlns:p14="http://schemas.microsoft.com/office/powerpoint/2010/main" val="3895367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a 5">
            <a:extLst>
              <a:ext uri="{FF2B5EF4-FFF2-40B4-BE49-F238E27FC236}">
                <a16:creationId xmlns:a16="http://schemas.microsoft.com/office/drawing/2014/main" xmlns="" id="{A1F51E86-9B93-4FC3-88B8-432422155927}"/>
              </a:ext>
            </a:extLst>
          </p:cNvPr>
          <p:cNvGraphicFramePr>
            <a:graphicFrameLocks noGrp="1"/>
          </p:cNvGraphicFramePr>
          <p:nvPr/>
        </p:nvGraphicFramePr>
        <p:xfrm>
          <a:off x="1152939" y="583096"/>
          <a:ext cx="9912626" cy="5605669"/>
        </p:xfrm>
        <a:graphic>
          <a:graphicData uri="http://schemas.openxmlformats.org/drawingml/2006/table">
            <a:tbl>
              <a:tblPr firstRow="1" bandRow="1">
                <a:tableStyleId>{5C22544A-7EE6-4342-B048-85BDC9FD1C3A}</a:tableStyleId>
              </a:tblPr>
              <a:tblGrid>
                <a:gridCol w="4956313">
                  <a:extLst>
                    <a:ext uri="{9D8B030D-6E8A-4147-A177-3AD203B41FA5}">
                      <a16:colId xmlns:a16="http://schemas.microsoft.com/office/drawing/2014/main" xmlns="" val="3961347673"/>
                    </a:ext>
                  </a:extLst>
                </a:gridCol>
                <a:gridCol w="4956313">
                  <a:extLst>
                    <a:ext uri="{9D8B030D-6E8A-4147-A177-3AD203B41FA5}">
                      <a16:colId xmlns:a16="http://schemas.microsoft.com/office/drawing/2014/main" xmlns="" val="1666746072"/>
                    </a:ext>
                  </a:extLst>
                </a:gridCol>
              </a:tblGrid>
              <a:tr h="627384">
                <a:tc>
                  <a:txBody>
                    <a:bodyPr/>
                    <a:lstStyle/>
                    <a:p>
                      <a:pPr algn="ctr"/>
                      <a:r>
                        <a:rPr lang="es-PE" sz="2400" b="0" dirty="0">
                          <a:solidFill>
                            <a:schemeClr val="tx1"/>
                          </a:solidFill>
                          <a:latin typeface="Berlin Sans FB" panose="020E0602020502020306" pitchFamily="34" charset="0"/>
                        </a:rPr>
                        <a:t>Antecedente(local)</a:t>
                      </a:r>
                    </a:p>
                  </a:txBody>
                  <a:tcPr>
                    <a:solidFill>
                      <a:schemeClr val="accent1">
                        <a:lumMod val="60000"/>
                        <a:lumOff val="40000"/>
                      </a:schemeClr>
                    </a:solidFill>
                  </a:tcPr>
                </a:tc>
                <a:tc>
                  <a:txBody>
                    <a:bodyPr/>
                    <a:lstStyle/>
                    <a:p>
                      <a:pPr marL="0" algn="ctr" defTabSz="914400" rtl="0" eaLnBrk="1" latinLnBrk="0" hangingPunct="1"/>
                      <a:r>
                        <a:rPr lang="es-PE" sz="2400" b="0" kern="1200" dirty="0">
                          <a:solidFill>
                            <a:schemeClr val="tx1"/>
                          </a:solidFill>
                          <a:latin typeface="Berlin Sans FB" panose="020E0602020502020306" pitchFamily="34" charset="0"/>
                          <a:ea typeface="+mn-ea"/>
                          <a:cs typeface="+mn-cs"/>
                        </a:rPr>
                        <a:t>Conclusiones</a:t>
                      </a:r>
                      <a:r>
                        <a:rPr lang="es-PE" sz="2400" b="0" kern="1200" dirty="0">
                          <a:solidFill>
                            <a:schemeClr val="lt1"/>
                          </a:solidFill>
                          <a:latin typeface="Berlin Sans FB" panose="020E0602020502020306" pitchFamily="34" charset="0"/>
                          <a:ea typeface="+mn-ea"/>
                          <a:cs typeface="+mn-cs"/>
                        </a:rPr>
                        <a:t> </a:t>
                      </a:r>
                    </a:p>
                  </a:txBody>
                  <a:tcPr>
                    <a:solidFill>
                      <a:schemeClr val="accent1">
                        <a:lumMod val="60000"/>
                        <a:lumOff val="40000"/>
                      </a:schemeClr>
                    </a:solidFill>
                  </a:tcPr>
                </a:tc>
                <a:extLst>
                  <a:ext uri="{0D108BD9-81ED-4DB2-BD59-A6C34878D82A}">
                    <a16:rowId xmlns:a16="http://schemas.microsoft.com/office/drawing/2014/main" xmlns="" val="1010617010"/>
                  </a:ext>
                </a:extLst>
              </a:tr>
              <a:tr h="49782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PE" cap="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s-PE" cap="none" dirty="0"/>
                        <a:t>mediciones de ruido ambiental realizada por la dirección de evaluación del OEFA en lima metropolitana y la provincia constitucional del callao, mayo (2015).</a:t>
                      </a:r>
                      <a:r>
                        <a:rPr lang="es-PE" dirty="0"/>
                        <a:t> </a:t>
                      </a:r>
                      <a:r>
                        <a:rPr lang="es-PE" cap="none" dirty="0"/>
                        <a:t>se midió el nivel de ruido en un total de 250 puntos, distribuidos en los 49 distritos que conforman las dos provincias</a:t>
                      </a:r>
                    </a:p>
                    <a:p>
                      <a:endParaRPr lang="es-PE"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s-PE" cap="none" dirty="0"/>
                        <a:t>de los 224 puntos medidos en toda la ciudad, los diez (10) puntos críticos con mayor nivel de presión sonora en el año 2015 se encuentran entre los 81,6 </a:t>
                      </a:r>
                      <a:r>
                        <a:rPr lang="es-PE" cap="none" dirty="0" err="1"/>
                        <a:t>dba</a:t>
                      </a:r>
                      <a:r>
                        <a:rPr lang="es-PE" cap="none" dirty="0"/>
                        <a:t> (breña) y los 84,9 </a:t>
                      </a:r>
                      <a:r>
                        <a:rPr lang="es-PE" cap="none" dirty="0" err="1"/>
                        <a:t>dba</a:t>
                      </a:r>
                      <a:r>
                        <a:rPr lang="es-PE" cap="none" dirty="0"/>
                        <a:t> (el agustino). se les denomina críticos porque sobrepasan un nivel de presión sonora continuo equivalente de 80 </a:t>
                      </a:r>
                      <a:r>
                        <a:rPr lang="es-PE" cap="none" dirty="0" err="1"/>
                        <a:t>dba</a:t>
                      </a:r>
                      <a:r>
                        <a:rPr lang="es-PE" cap="none" dirty="0"/>
                        <a:t>.</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s-PE" cap="none" dirty="0"/>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s-PE" cap="none" dirty="0"/>
                        <a:t>los puntos presentaron un incremento con respecto a los valores del 2013. esto puede atribuirse al incremento de unidades vehiculares que ha experimentado el parque automotor de lima</a:t>
                      </a:r>
                    </a:p>
                    <a:p>
                      <a:pPr marL="285750" indent="-285750">
                        <a:buFont typeface="Wingdings" panose="05000000000000000000" pitchFamily="2" charset="2"/>
                        <a:buChar char="q"/>
                      </a:pPr>
                      <a:endParaRPr lang="es-PE" dirty="0"/>
                    </a:p>
                  </a:txBody>
                  <a:tcPr/>
                </a:tc>
                <a:extLst>
                  <a:ext uri="{0D108BD9-81ED-4DB2-BD59-A6C34878D82A}">
                    <a16:rowId xmlns:a16="http://schemas.microsoft.com/office/drawing/2014/main" xmlns="" val="1112454507"/>
                  </a:ext>
                </a:extLst>
              </a:tr>
            </a:tbl>
          </a:graphicData>
        </a:graphic>
      </p:graphicFrame>
      <p:pic>
        <p:nvPicPr>
          <p:cNvPr id="7" name="Imagen 6">
            <a:extLst>
              <a:ext uri="{FF2B5EF4-FFF2-40B4-BE49-F238E27FC236}">
                <a16:creationId xmlns:a16="http://schemas.microsoft.com/office/drawing/2014/main" xmlns="" id="{E340FE35-6298-4F92-A429-5025250283B6}"/>
              </a:ext>
            </a:extLst>
          </p:cNvPr>
          <p:cNvPicPr>
            <a:picLocks noChangeAspect="1"/>
          </p:cNvPicPr>
          <p:nvPr/>
        </p:nvPicPr>
        <p:blipFill>
          <a:blip r:embed="rId2"/>
          <a:stretch>
            <a:fillRect/>
          </a:stretch>
        </p:blipFill>
        <p:spPr>
          <a:xfrm>
            <a:off x="1285461" y="3286539"/>
            <a:ext cx="4762541" cy="2809461"/>
          </a:xfrm>
          <a:prstGeom prst="rect">
            <a:avLst/>
          </a:prstGeom>
        </p:spPr>
      </p:pic>
    </p:spTree>
    <p:extLst>
      <p:ext uri="{BB962C8B-B14F-4D97-AF65-F5344CB8AC3E}">
        <p14:creationId xmlns:p14="http://schemas.microsoft.com/office/powerpoint/2010/main" val="1485130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a 5">
            <a:extLst>
              <a:ext uri="{FF2B5EF4-FFF2-40B4-BE49-F238E27FC236}">
                <a16:creationId xmlns:a16="http://schemas.microsoft.com/office/drawing/2014/main" xmlns="" id="{A1F51E86-9B93-4FC3-88B8-432422155927}"/>
              </a:ext>
            </a:extLst>
          </p:cNvPr>
          <p:cNvGraphicFramePr>
            <a:graphicFrameLocks noGrp="1"/>
          </p:cNvGraphicFramePr>
          <p:nvPr>
            <p:extLst>
              <p:ext uri="{D42A27DB-BD31-4B8C-83A1-F6EECF244321}">
                <p14:modId xmlns:p14="http://schemas.microsoft.com/office/powerpoint/2010/main" val="1950084594"/>
              </p:ext>
            </p:extLst>
          </p:nvPr>
        </p:nvGraphicFramePr>
        <p:xfrm>
          <a:off x="1152939" y="583096"/>
          <a:ext cx="9912626" cy="5658678"/>
        </p:xfrm>
        <a:graphic>
          <a:graphicData uri="http://schemas.openxmlformats.org/drawingml/2006/table">
            <a:tbl>
              <a:tblPr firstRow="1" bandRow="1">
                <a:tableStyleId>{5C22544A-7EE6-4342-B048-85BDC9FD1C3A}</a:tableStyleId>
              </a:tblPr>
              <a:tblGrid>
                <a:gridCol w="4956313">
                  <a:extLst>
                    <a:ext uri="{9D8B030D-6E8A-4147-A177-3AD203B41FA5}">
                      <a16:colId xmlns:a16="http://schemas.microsoft.com/office/drawing/2014/main" xmlns="" val="3961347673"/>
                    </a:ext>
                  </a:extLst>
                </a:gridCol>
                <a:gridCol w="4956313">
                  <a:extLst>
                    <a:ext uri="{9D8B030D-6E8A-4147-A177-3AD203B41FA5}">
                      <a16:colId xmlns:a16="http://schemas.microsoft.com/office/drawing/2014/main" xmlns="" val="1666746072"/>
                    </a:ext>
                  </a:extLst>
                </a:gridCol>
              </a:tblGrid>
              <a:tr h="702365">
                <a:tc>
                  <a:txBody>
                    <a:bodyPr/>
                    <a:lstStyle/>
                    <a:p>
                      <a:pPr algn="ctr"/>
                      <a:r>
                        <a:rPr lang="es-PE" sz="2400" b="0" dirty="0">
                          <a:solidFill>
                            <a:schemeClr val="tx1"/>
                          </a:solidFill>
                          <a:latin typeface="Berlin Sans FB" panose="020E0602020502020306" pitchFamily="34" charset="0"/>
                        </a:rPr>
                        <a:t>Antecedente (local)</a:t>
                      </a:r>
                    </a:p>
                  </a:txBody>
                  <a:tcPr>
                    <a:solidFill>
                      <a:schemeClr val="accent1">
                        <a:lumMod val="60000"/>
                        <a:lumOff val="40000"/>
                      </a:schemeClr>
                    </a:solidFill>
                  </a:tcPr>
                </a:tc>
                <a:tc>
                  <a:txBody>
                    <a:bodyPr/>
                    <a:lstStyle/>
                    <a:p>
                      <a:pPr marL="0" algn="ctr" defTabSz="914400" rtl="0" eaLnBrk="1" latinLnBrk="0" hangingPunct="1"/>
                      <a:r>
                        <a:rPr lang="es-PE" sz="2400" b="0" kern="1200" dirty="0">
                          <a:solidFill>
                            <a:schemeClr val="tx1"/>
                          </a:solidFill>
                          <a:latin typeface="Berlin Sans FB" panose="020E0602020502020306" pitchFamily="34" charset="0"/>
                          <a:ea typeface="+mn-ea"/>
                          <a:cs typeface="+mn-cs"/>
                        </a:rPr>
                        <a:t>Conclusiones </a:t>
                      </a:r>
                    </a:p>
                  </a:txBody>
                  <a:tcPr>
                    <a:solidFill>
                      <a:schemeClr val="accent1">
                        <a:lumMod val="60000"/>
                        <a:lumOff val="40000"/>
                      </a:schemeClr>
                    </a:solidFill>
                  </a:tcPr>
                </a:tc>
                <a:extLst>
                  <a:ext uri="{0D108BD9-81ED-4DB2-BD59-A6C34878D82A}">
                    <a16:rowId xmlns:a16="http://schemas.microsoft.com/office/drawing/2014/main" xmlns="" val="1010617010"/>
                  </a:ext>
                </a:extLst>
              </a:tr>
              <a:tr h="49563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sz="1800" cap="none" dirty="0"/>
                        <a:t>contaminación sonora por ruido vehicular en la avenida Javier Prado. de la Cruz (2007), para conocer el impacto que origina el ruido se procedió a encuestar tanto a los transeúntes, conductores y usuarios de vehículos, a lo largo de la avenida Javier prado comprendida entre las avenidas paseo de la república y arenales en el horario 07:00-09:00 y 15:00-19:00 horas</a:t>
                      </a:r>
                      <a:r>
                        <a:rPr lang="es-PE" sz="1600" cap="none" dirty="0"/>
                        <a:t>.</a:t>
                      </a:r>
                    </a:p>
                    <a:p>
                      <a:endParaRPr lang="es-PE" dirty="0"/>
                    </a:p>
                  </a:txBody>
                  <a:tcPr/>
                </a:tc>
                <a:tc>
                  <a:txBody>
                    <a:bodyPr/>
                    <a:lstStyle/>
                    <a:p>
                      <a:pPr marL="342900" lvl="0" indent="-342900" algn="l">
                        <a:buFont typeface="Wingdings" panose="05000000000000000000" pitchFamily="2" charset="2"/>
                        <a:buChar char="q"/>
                      </a:pPr>
                      <a:endParaRPr lang="es-PE" sz="1800" cap="none" dirty="0"/>
                    </a:p>
                    <a:p>
                      <a:pPr marL="342900" lvl="0" indent="-342900" algn="l">
                        <a:buFont typeface="Wingdings" panose="05000000000000000000" pitchFamily="2" charset="2"/>
                        <a:buChar char="q"/>
                      </a:pPr>
                      <a:endParaRPr lang="es-PE" sz="1800" cap="none" dirty="0"/>
                    </a:p>
                    <a:p>
                      <a:pPr marL="342900" lvl="0" indent="-342900" algn="l">
                        <a:buFont typeface="Wingdings" panose="05000000000000000000" pitchFamily="2" charset="2"/>
                        <a:buChar char="q"/>
                      </a:pPr>
                      <a:endParaRPr lang="es-PE" sz="1800" cap="none" dirty="0"/>
                    </a:p>
                    <a:p>
                      <a:pPr marL="342900" lvl="0" indent="-342900" algn="l">
                        <a:buFont typeface="Wingdings" panose="05000000000000000000" pitchFamily="2" charset="2"/>
                        <a:buChar char="q"/>
                      </a:pPr>
                      <a:r>
                        <a:rPr lang="es-PE" sz="1800" cap="none" dirty="0"/>
                        <a:t>las personas encuestadas han respondido que los vehículos son los que causan más molestia con el ruido, seguido de los locales públicos.</a:t>
                      </a:r>
                    </a:p>
                    <a:p>
                      <a:pPr marL="0" lvl="0" indent="0" algn="l">
                        <a:buFont typeface="Wingdings" panose="05000000000000000000" pitchFamily="2" charset="2"/>
                        <a:buNone/>
                      </a:pPr>
                      <a:endParaRPr lang="es-PE" sz="1800" cap="none" dirty="0"/>
                    </a:p>
                    <a:p>
                      <a:pPr marL="342900" lvl="0" indent="-342900" algn="l">
                        <a:buFont typeface="Wingdings" panose="05000000000000000000" pitchFamily="2" charset="2"/>
                        <a:buChar char="q"/>
                      </a:pPr>
                      <a:r>
                        <a:rPr lang="es-PE" sz="1800" cap="none" dirty="0"/>
                        <a:t> en menor proporción los vecinos, no existen paraderos para vehículos de servicio público, esto permite que se genere caos en el tránsito con ello se incrementa el nivel de ruido.</a:t>
                      </a:r>
                    </a:p>
                    <a:p>
                      <a:pPr marL="0" indent="0">
                        <a:buFont typeface="Wingdings" panose="05000000000000000000" pitchFamily="2" charset="2"/>
                        <a:buNone/>
                      </a:pPr>
                      <a:endParaRPr lang="es-PE" dirty="0"/>
                    </a:p>
                  </a:txBody>
                  <a:tcPr/>
                </a:tc>
                <a:extLst>
                  <a:ext uri="{0D108BD9-81ED-4DB2-BD59-A6C34878D82A}">
                    <a16:rowId xmlns:a16="http://schemas.microsoft.com/office/drawing/2014/main" xmlns="" val="1112454507"/>
                  </a:ext>
                </a:extLst>
              </a:tr>
            </a:tbl>
          </a:graphicData>
        </a:graphic>
      </p:graphicFrame>
      <p:pic>
        <p:nvPicPr>
          <p:cNvPr id="2" name="Imagen 1">
            <a:extLst>
              <a:ext uri="{FF2B5EF4-FFF2-40B4-BE49-F238E27FC236}">
                <a16:creationId xmlns:a16="http://schemas.microsoft.com/office/drawing/2014/main" xmlns="" id="{A91FD9FE-B39C-41BF-A06F-FCC8BA622061}"/>
              </a:ext>
            </a:extLst>
          </p:cNvPr>
          <p:cNvPicPr>
            <a:picLocks noChangeAspect="1"/>
          </p:cNvPicPr>
          <p:nvPr/>
        </p:nvPicPr>
        <p:blipFill>
          <a:blip r:embed="rId2"/>
          <a:stretch>
            <a:fillRect/>
          </a:stretch>
        </p:blipFill>
        <p:spPr>
          <a:xfrm>
            <a:off x="1325217" y="3564835"/>
            <a:ext cx="4664765" cy="2504662"/>
          </a:xfrm>
          <a:prstGeom prst="rect">
            <a:avLst/>
          </a:prstGeom>
        </p:spPr>
      </p:pic>
    </p:spTree>
    <p:extLst>
      <p:ext uri="{BB962C8B-B14F-4D97-AF65-F5344CB8AC3E}">
        <p14:creationId xmlns:p14="http://schemas.microsoft.com/office/powerpoint/2010/main" val="2839053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a 5">
            <a:extLst>
              <a:ext uri="{FF2B5EF4-FFF2-40B4-BE49-F238E27FC236}">
                <a16:creationId xmlns:a16="http://schemas.microsoft.com/office/drawing/2014/main" xmlns="" id="{A1F51E86-9B93-4FC3-88B8-432422155927}"/>
              </a:ext>
            </a:extLst>
          </p:cNvPr>
          <p:cNvGraphicFramePr>
            <a:graphicFrameLocks noGrp="1"/>
          </p:cNvGraphicFramePr>
          <p:nvPr>
            <p:extLst>
              <p:ext uri="{D42A27DB-BD31-4B8C-83A1-F6EECF244321}">
                <p14:modId xmlns:p14="http://schemas.microsoft.com/office/powerpoint/2010/main" val="790862059"/>
              </p:ext>
            </p:extLst>
          </p:nvPr>
        </p:nvGraphicFramePr>
        <p:xfrm>
          <a:off x="1152939" y="622852"/>
          <a:ext cx="9912626" cy="5751444"/>
        </p:xfrm>
        <a:graphic>
          <a:graphicData uri="http://schemas.openxmlformats.org/drawingml/2006/table">
            <a:tbl>
              <a:tblPr firstRow="1" bandRow="1">
                <a:tableStyleId>{7DF18680-E054-41AD-8BC1-D1AEF772440D}</a:tableStyleId>
              </a:tblPr>
              <a:tblGrid>
                <a:gridCol w="4956313">
                  <a:extLst>
                    <a:ext uri="{9D8B030D-6E8A-4147-A177-3AD203B41FA5}">
                      <a16:colId xmlns:a16="http://schemas.microsoft.com/office/drawing/2014/main" xmlns="" val="3961347673"/>
                    </a:ext>
                  </a:extLst>
                </a:gridCol>
                <a:gridCol w="4956313">
                  <a:extLst>
                    <a:ext uri="{9D8B030D-6E8A-4147-A177-3AD203B41FA5}">
                      <a16:colId xmlns:a16="http://schemas.microsoft.com/office/drawing/2014/main" xmlns="" val="1666746072"/>
                    </a:ext>
                  </a:extLst>
                </a:gridCol>
              </a:tblGrid>
              <a:tr h="643699">
                <a:tc>
                  <a:txBody>
                    <a:bodyPr/>
                    <a:lstStyle/>
                    <a:p>
                      <a:pPr marL="0" algn="ctr" defTabSz="914400" rtl="0" eaLnBrk="1" latinLnBrk="0" hangingPunct="1"/>
                      <a:r>
                        <a:rPr lang="es-PE" sz="2400" b="0" kern="1200" dirty="0">
                          <a:solidFill>
                            <a:schemeClr val="tx1"/>
                          </a:solidFill>
                          <a:latin typeface="Berlin Sans FB" panose="020E0602020502020306" pitchFamily="34" charset="0"/>
                        </a:rPr>
                        <a:t>Antecedente(nacional)</a:t>
                      </a:r>
                      <a:endParaRPr lang="es-PE" sz="2400" b="0" kern="1200" dirty="0">
                        <a:solidFill>
                          <a:schemeClr val="tx1"/>
                        </a:solidFill>
                        <a:latin typeface="Berlin Sans FB" panose="020E0602020502020306" pitchFamily="34" charset="0"/>
                        <a:ea typeface="+mn-ea"/>
                        <a:cs typeface="+mn-cs"/>
                      </a:endParaRPr>
                    </a:p>
                  </a:txBody>
                  <a:tcPr>
                    <a:solidFill>
                      <a:schemeClr val="accent4">
                        <a:lumMod val="60000"/>
                        <a:lumOff val="40000"/>
                      </a:schemeClr>
                    </a:solidFill>
                  </a:tcPr>
                </a:tc>
                <a:tc>
                  <a:txBody>
                    <a:bodyPr/>
                    <a:lstStyle/>
                    <a:p>
                      <a:pPr marL="0" algn="ctr" defTabSz="914400" rtl="0" eaLnBrk="1" latinLnBrk="0" hangingPunct="1"/>
                      <a:r>
                        <a:rPr lang="es-PE" sz="2400" b="0" kern="1200" dirty="0">
                          <a:solidFill>
                            <a:schemeClr val="tx1"/>
                          </a:solidFill>
                          <a:latin typeface="Berlin Sans FB" panose="020E0602020502020306" pitchFamily="34" charset="0"/>
                          <a:ea typeface="+mn-ea"/>
                          <a:cs typeface="+mn-cs"/>
                        </a:rPr>
                        <a:t>Conclusiones </a:t>
                      </a:r>
                    </a:p>
                  </a:txBody>
                  <a:tcPr>
                    <a:solidFill>
                      <a:schemeClr val="accent4">
                        <a:lumMod val="60000"/>
                        <a:lumOff val="40000"/>
                      </a:schemeClr>
                    </a:solidFill>
                  </a:tcPr>
                </a:tc>
                <a:extLst>
                  <a:ext uri="{0D108BD9-81ED-4DB2-BD59-A6C34878D82A}">
                    <a16:rowId xmlns:a16="http://schemas.microsoft.com/office/drawing/2014/main" xmlns="" val="1010617010"/>
                  </a:ext>
                </a:extLst>
              </a:tr>
              <a:tr h="51077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cap="none" dirty="0"/>
                        <a:t>control de ruido en la ciudad de Tacna. Eber Sánchez, junio (2007). pretende brindar las herramientas técnicas para mitigar los impactos negativos, a través del seguimiento control y vigilancia ambiental, que incluyen actividades de concertación, sensibilización y participación ciudadana</a:t>
                      </a:r>
                    </a:p>
                    <a:p>
                      <a:endParaRPr lang="es-PE" dirty="0"/>
                    </a:p>
                  </a:txBody>
                  <a:tcPr>
                    <a:solidFill>
                      <a:schemeClr val="accent4">
                        <a:lumMod val="20000"/>
                        <a:lumOff val="80000"/>
                      </a:schemeClr>
                    </a:solidFill>
                  </a:tcPr>
                </a:tc>
                <a:tc>
                  <a:txBody>
                    <a:bodyPr/>
                    <a:lstStyle/>
                    <a:p>
                      <a:pPr marL="0" lvl="0" indent="0" algn="l">
                        <a:buFont typeface="Wingdings" panose="05000000000000000000" pitchFamily="2" charset="2"/>
                        <a:buNone/>
                      </a:pPr>
                      <a:endParaRPr lang="es-PE" sz="1800" cap="none" dirty="0"/>
                    </a:p>
                    <a:p>
                      <a:pPr marL="342900" indent="-342900" algn="just">
                        <a:buFont typeface="Wingdings" panose="05000000000000000000" pitchFamily="2" charset="2"/>
                        <a:buChar char="v"/>
                      </a:pPr>
                      <a:r>
                        <a:rPr lang="es-PE" sz="1800" cap="none" dirty="0"/>
                        <a:t> </a:t>
                      </a:r>
                      <a:r>
                        <a:rPr lang="es-PE" cap="none" dirty="0"/>
                        <a:t>que la contaminación acústica o sonora es un problema de suma importancia que se debe de tomar en cuenta.</a:t>
                      </a:r>
                    </a:p>
                    <a:p>
                      <a:pPr marL="0" indent="0" algn="just">
                        <a:buFont typeface="Wingdings" panose="05000000000000000000" pitchFamily="2" charset="2"/>
                        <a:buNone/>
                      </a:pPr>
                      <a:endParaRPr lang="es-PE" cap="none" dirty="0"/>
                    </a:p>
                    <a:p>
                      <a:pPr marL="342900" indent="-342900" algn="just">
                        <a:buFont typeface="Wingdings" panose="05000000000000000000" pitchFamily="2" charset="2"/>
                        <a:buChar char="v"/>
                      </a:pPr>
                      <a:r>
                        <a:rPr lang="es-PE" cap="none" dirty="0"/>
                        <a:t> las personas no tomas este problema como algo prioritario que se debe de        tomar acciones por el bien de la salud pública de nuestra población.</a:t>
                      </a:r>
                    </a:p>
                    <a:p>
                      <a:pPr marL="0" indent="0" algn="just">
                        <a:buFont typeface="Wingdings" panose="05000000000000000000" pitchFamily="2" charset="2"/>
                        <a:buNone/>
                      </a:pPr>
                      <a:endParaRPr lang="es-PE" cap="none" dirty="0"/>
                    </a:p>
                    <a:p>
                      <a:pPr marL="342900" indent="-342900" algn="just">
                        <a:buFont typeface="Wingdings" panose="05000000000000000000" pitchFamily="2" charset="2"/>
                        <a:buChar char="v"/>
                      </a:pPr>
                      <a:r>
                        <a:rPr lang="es-PE" cap="none" dirty="0"/>
                        <a:t>  que este tipo de contaminación solo se ve los daños a largo plazo</a:t>
                      </a:r>
                    </a:p>
                    <a:p>
                      <a:pPr marL="0" lvl="0" indent="0" algn="l">
                        <a:buFont typeface="Wingdings" panose="05000000000000000000" pitchFamily="2" charset="2"/>
                        <a:buNone/>
                      </a:pPr>
                      <a:endParaRPr lang="es-PE" dirty="0"/>
                    </a:p>
                  </a:txBody>
                  <a:tcPr>
                    <a:solidFill>
                      <a:schemeClr val="accent4">
                        <a:lumMod val="20000"/>
                        <a:lumOff val="80000"/>
                      </a:schemeClr>
                    </a:solidFill>
                  </a:tcPr>
                </a:tc>
                <a:extLst>
                  <a:ext uri="{0D108BD9-81ED-4DB2-BD59-A6C34878D82A}">
                    <a16:rowId xmlns:a16="http://schemas.microsoft.com/office/drawing/2014/main" xmlns="" val="1112454507"/>
                  </a:ext>
                </a:extLst>
              </a:tr>
            </a:tbl>
          </a:graphicData>
        </a:graphic>
      </p:graphicFrame>
      <p:pic>
        <p:nvPicPr>
          <p:cNvPr id="2" name="Imagen 1">
            <a:extLst>
              <a:ext uri="{FF2B5EF4-FFF2-40B4-BE49-F238E27FC236}">
                <a16:creationId xmlns:a16="http://schemas.microsoft.com/office/drawing/2014/main" xmlns="" id="{63F51CBE-BB7A-493B-B709-5DAAE711FB12}"/>
              </a:ext>
            </a:extLst>
          </p:cNvPr>
          <p:cNvPicPr>
            <a:picLocks noChangeAspect="1"/>
          </p:cNvPicPr>
          <p:nvPr/>
        </p:nvPicPr>
        <p:blipFill>
          <a:blip r:embed="rId2"/>
          <a:stretch>
            <a:fillRect/>
          </a:stretch>
        </p:blipFill>
        <p:spPr>
          <a:xfrm>
            <a:off x="1378227" y="3180521"/>
            <a:ext cx="4505739" cy="3008243"/>
          </a:xfrm>
          <a:prstGeom prst="rect">
            <a:avLst/>
          </a:prstGeom>
        </p:spPr>
      </p:pic>
    </p:spTree>
    <p:extLst>
      <p:ext uri="{BB962C8B-B14F-4D97-AF65-F5344CB8AC3E}">
        <p14:creationId xmlns:p14="http://schemas.microsoft.com/office/powerpoint/2010/main" val="2457185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a 5">
            <a:extLst>
              <a:ext uri="{FF2B5EF4-FFF2-40B4-BE49-F238E27FC236}">
                <a16:creationId xmlns:a16="http://schemas.microsoft.com/office/drawing/2014/main" xmlns="" id="{A1F51E86-9B93-4FC3-88B8-432422155927}"/>
              </a:ext>
            </a:extLst>
          </p:cNvPr>
          <p:cNvGraphicFramePr>
            <a:graphicFrameLocks noGrp="1"/>
          </p:cNvGraphicFramePr>
          <p:nvPr>
            <p:extLst>
              <p:ext uri="{D42A27DB-BD31-4B8C-83A1-F6EECF244321}">
                <p14:modId xmlns:p14="http://schemas.microsoft.com/office/powerpoint/2010/main" val="1213485583"/>
              </p:ext>
            </p:extLst>
          </p:nvPr>
        </p:nvGraphicFramePr>
        <p:xfrm>
          <a:off x="1139687" y="450574"/>
          <a:ext cx="9912626" cy="5844209"/>
        </p:xfrm>
        <a:graphic>
          <a:graphicData uri="http://schemas.openxmlformats.org/drawingml/2006/table">
            <a:tbl>
              <a:tblPr firstRow="1" bandRow="1">
                <a:tableStyleId>{5C22544A-7EE6-4342-B048-85BDC9FD1C3A}</a:tableStyleId>
              </a:tblPr>
              <a:tblGrid>
                <a:gridCol w="4956313">
                  <a:extLst>
                    <a:ext uri="{9D8B030D-6E8A-4147-A177-3AD203B41FA5}">
                      <a16:colId xmlns:a16="http://schemas.microsoft.com/office/drawing/2014/main" xmlns="" val="3961347673"/>
                    </a:ext>
                  </a:extLst>
                </a:gridCol>
                <a:gridCol w="4956313">
                  <a:extLst>
                    <a:ext uri="{9D8B030D-6E8A-4147-A177-3AD203B41FA5}">
                      <a16:colId xmlns:a16="http://schemas.microsoft.com/office/drawing/2014/main" xmlns="" val="1666746072"/>
                    </a:ext>
                  </a:extLst>
                </a:gridCol>
              </a:tblGrid>
              <a:tr h="728869">
                <a:tc>
                  <a:txBody>
                    <a:bodyPr/>
                    <a:lstStyle/>
                    <a:p>
                      <a:pPr algn="ctr"/>
                      <a:r>
                        <a:rPr lang="es-PE" sz="2400" b="0" dirty="0">
                          <a:solidFill>
                            <a:schemeClr val="tx1"/>
                          </a:solidFill>
                          <a:latin typeface="Berlin Sans FB" panose="020E0602020502020306" pitchFamily="34" charset="0"/>
                        </a:rPr>
                        <a:t>Antecedente (internacional)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marL="0" algn="ctr" defTabSz="914400" rtl="0" eaLnBrk="1" latinLnBrk="0" hangingPunct="1"/>
                      <a:r>
                        <a:rPr lang="es-PE" sz="2400" b="0" kern="1200" dirty="0">
                          <a:solidFill>
                            <a:schemeClr val="tx1"/>
                          </a:solidFill>
                          <a:latin typeface="Berlin Sans FB" panose="020E0602020502020306" pitchFamily="34" charset="0"/>
                          <a:ea typeface="+mn-ea"/>
                          <a:cs typeface="+mn-cs"/>
                        </a:rPr>
                        <a:t>Conclusiones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xmlns="" val="1010617010"/>
                  </a:ext>
                </a:extLst>
              </a:tr>
              <a:tr h="51153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PE" cap="none" dirty="0">
                        <a:solidFill>
                          <a:schemeClr val="tx1"/>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PE" sz="1800" cap="none" dirty="0">
                          <a:solidFill>
                            <a:schemeClr val="tx1"/>
                          </a:solidFill>
                          <a:latin typeface="Times New Roman" panose="02020603050405020304" pitchFamily="18" charset="0"/>
                          <a:cs typeface="Times New Roman" panose="02020603050405020304" pitchFamily="18" charset="0"/>
                        </a:rPr>
                        <a:t>contaminación sonora en la ciudad de buenos aires, </a:t>
                      </a:r>
                      <a:r>
                        <a:rPr lang="es-PE" sz="1800" cap="none" dirty="0" err="1">
                          <a:solidFill>
                            <a:schemeClr val="tx1"/>
                          </a:solidFill>
                          <a:latin typeface="Times New Roman" panose="02020603050405020304" pitchFamily="18" charset="0"/>
                          <a:cs typeface="Times New Roman" panose="02020603050405020304" pitchFamily="18" charset="0"/>
                        </a:rPr>
                        <a:t>Catanneo</a:t>
                      </a:r>
                      <a:r>
                        <a:rPr lang="es-PE" sz="1800" cap="none" dirty="0">
                          <a:solidFill>
                            <a:schemeClr val="tx1"/>
                          </a:solidFill>
                          <a:latin typeface="Times New Roman" panose="02020603050405020304" pitchFamily="18" charset="0"/>
                          <a:cs typeface="Times New Roman" panose="02020603050405020304" pitchFamily="18" charset="0"/>
                        </a:rPr>
                        <a:t>. M. (2008). para le encuesta se realizó un estudio observacional, exploratorio, descriptivo y transversal</a:t>
                      </a:r>
                    </a:p>
                    <a:p>
                      <a:endParaRPr lang="es-P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lvl="0" indent="0" algn="l">
                        <a:buFont typeface="Wingdings" panose="05000000000000000000" pitchFamily="2" charset="2"/>
                        <a:buNone/>
                      </a:pPr>
                      <a:endParaRPr lang="es-PE" sz="1800" cap="none" dirty="0">
                        <a:solidFill>
                          <a:schemeClr val="tx1"/>
                        </a:solidFill>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q"/>
                      </a:pPr>
                      <a:r>
                        <a:rPr lang="es-PE" sz="2000" cap="none" dirty="0">
                          <a:solidFill>
                            <a:schemeClr val="tx1"/>
                          </a:solidFill>
                          <a:latin typeface="Times New Roman" panose="02020603050405020304" pitchFamily="18" charset="0"/>
                          <a:cs typeface="Times New Roman" panose="02020603050405020304" pitchFamily="18" charset="0"/>
                        </a:rPr>
                        <a:t>los habitantes de buenos aires sienten que habitan en una ciudad intensamente ruidosa. sus percepciones subjetivas generalmente ubican en primer lugar en el ranking personal de ruido a aquellas avenidas, actividades comerciales o industriales que se ubican más cerca de sus domicilios</a:t>
                      </a:r>
                    </a:p>
                    <a:p>
                      <a:pPr marL="342900" indent="-342900" algn="l">
                        <a:buFont typeface="Wingdings" panose="05000000000000000000" pitchFamily="2" charset="2"/>
                        <a:buChar char="q"/>
                      </a:pPr>
                      <a:r>
                        <a:rPr lang="es-PE" sz="2000" cap="none" dirty="0">
                          <a:solidFill>
                            <a:schemeClr val="tx1"/>
                          </a:solidFill>
                          <a:latin typeface="Times New Roman" panose="02020603050405020304" pitchFamily="18" charset="0"/>
                          <a:cs typeface="Times New Roman" panose="02020603050405020304" pitchFamily="18" charset="0"/>
                        </a:rPr>
                        <a:t>en todas las mediciones realizadas se superaron los valores de presión sonora recomendados por la OMS</a:t>
                      </a:r>
                      <a:endParaRPr lang="es-PE" sz="1800" cap="none" dirty="0">
                        <a:solidFill>
                          <a:schemeClr val="tx1"/>
                        </a:solidFill>
                        <a:latin typeface="Times New Roman" panose="02020603050405020304" pitchFamily="18" charset="0"/>
                        <a:cs typeface="Times New Roman" panose="02020603050405020304" pitchFamily="18" charset="0"/>
                      </a:endParaRPr>
                    </a:p>
                    <a:p>
                      <a:pPr marL="0" lvl="0" indent="0" algn="l">
                        <a:buFont typeface="Wingdings" panose="05000000000000000000" pitchFamily="2" charset="2"/>
                        <a:buNone/>
                      </a:pPr>
                      <a:endParaRPr lang="es-PE" sz="1800" cap="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xmlns="" val="1112454507"/>
                  </a:ext>
                </a:extLst>
              </a:tr>
            </a:tbl>
          </a:graphicData>
        </a:graphic>
      </p:graphicFrame>
      <p:pic>
        <p:nvPicPr>
          <p:cNvPr id="2" name="Imagen 1">
            <a:extLst>
              <a:ext uri="{FF2B5EF4-FFF2-40B4-BE49-F238E27FC236}">
                <a16:creationId xmlns:a16="http://schemas.microsoft.com/office/drawing/2014/main" xmlns="" id="{E9664E06-4D6C-4A62-83E8-727D68C7EA13}"/>
              </a:ext>
            </a:extLst>
          </p:cNvPr>
          <p:cNvPicPr>
            <a:picLocks noChangeAspect="1"/>
          </p:cNvPicPr>
          <p:nvPr/>
        </p:nvPicPr>
        <p:blipFill>
          <a:blip r:embed="rId2"/>
          <a:stretch>
            <a:fillRect/>
          </a:stretch>
        </p:blipFill>
        <p:spPr>
          <a:xfrm>
            <a:off x="1258957" y="2663688"/>
            <a:ext cx="4717773" cy="3339548"/>
          </a:xfrm>
          <a:prstGeom prst="rect">
            <a:avLst/>
          </a:prstGeom>
        </p:spPr>
      </p:pic>
    </p:spTree>
    <p:extLst>
      <p:ext uri="{BB962C8B-B14F-4D97-AF65-F5344CB8AC3E}">
        <p14:creationId xmlns:p14="http://schemas.microsoft.com/office/powerpoint/2010/main" val="2121207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549627" y="1622854"/>
            <a:ext cx="9043316" cy="5045676"/>
          </a:xfrm>
          <a:prstGeom prst="rect">
            <a:avLst/>
          </a:prstGeom>
          <a:ln w="38100" cap="sq">
            <a:solidFill>
              <a:schemeClr val="accent6">
                <a:lumMod val="50000"/>
              </a:schemeClr>
            </a:solidFill>
            <a:prstDash val="solid"/>
            <a:miter lim="800000"/>
          </a:ln>
          <a:effectLst>
            <a:outerShdw blurRad="50800" dist="38100" dir="2700000" algn="tl" rotWithShape="0">
              <a:srgbClr val="000000">
                <a:alpha val="43000"/>
              </a:srgbClr>
            </a:outerShdw>
          </a:effectLst>
        </p:spPr>
      </p:pic>
      <p:sp>
        <p:nvSpPr>
          <p:cNvPr id="4" name="Rectángulo 3"/>
          <p:cNvSpPr/>
          <p:nvPr/>
        </p:nvSpPr>
        <p:spPr>
          <a:xfrm>
            <a:off x="601361" y="238589"/>
            <a:ext cx="10939849" cy="126069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PE" sz="3200" dirty="0">
                <a:latin typeface="Berlin Sans FB Demi" panose="020E0802020502020306" pitchFamily="34" charset="0"/>
              </a:rPr>
              <a:t>CONTAMINACIÓN SONORA ENTRE LA AV. CENTRAL Y LA AV. CESAR VALLEJO – VILLA EL SALVADOR </a:t>
            </a:r>
          </a:p>
        </p:txBody>
      </p:sp>
    </p:spTree>
    <p:extLst>
      <p:ext uri="{BB962C8B-B14F-4D97-AF65-F5344CB8AC3E}">
        <p14:creationId xmlns:p14="http://schemas.microsoft.com/office/powerpoint/2010/main" val="3099985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74468" y="655082"/>
            <a:ext cx="8924077" cy="634314"/>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400" dirty="0">
                <a:latin typeface="Berlin Sans FB Demi" panose="020E0802020502020306" pitchFamily="34" charset="0"/>
              </a:rPr>
              <a:t>Monitoreo de ruido ambiental en el distrito de Villa El Salvador </a:t>
            </a:r>
          </a:p>
        </p:txBody>
      </p:sp>
      <p:graphicFrame>
        <p:nvGraphicFramePr>
          <p:cNvPr id="3" name="Tabla 2"/>
          <p:cNvGraphicFramePr>
            <a:graphicFrameLocks noGrp="1"/>
          </p:cNvGraphicFramePr>
          <p:nvPr>
            <p:extLst>
              <p:ext uri="{D42A27DB-BD31-4B8C-83A1-F6EECF244321}">
                <p14:modId xmlns:p14="http://schemas.microsoft.com/office/powerpoint/2010/main" val="4145184277"/>
              </p:ext>
            </p:extLst>
          </p:nvPr>
        </p:nvGraphicFramePr>
        <p:xfrm>
          <a:off x="554772" y="2434107"/>
          <a:ext cx="7085607" cy="2310788"/>
        </p:xfrm>
        <a:graphic>
          <a:graphicData uri="http://schemas.openxmlformats.org/drawingml/2006/table">
            <a:tbl>
              <a:tblPr firstRow="1" firstCol="1" bandRow="1">
                <a:tableStyleId>{5C22544A-7EE6-4342-B048-85BDC9FD1C3A}</a:tableStyleId>
              </a:tblPr>
              <a:tblGrid>
                <a:gridCol w="1431782">
                  <a:extLst>
                    <a:ext uri="{9D8B030D-6E8A-4147-A177-3AD203B41FA5}">
                      <a16:colId xmlns:a16="http://schemas.microsoft.com/office/drawing/2014/main" xmlns="" val="20000"/>
                    </a:ext>
                  </a:extLst>
                </a:gridCol>
                <a:gridCol w="2409623">
                  <a:extLst>
                    <a:ext uri="{9D8B030D-6E8A-4147-A177-3AD203B41FA5}">
                      <a16:colId xmlns:a16="http://schemas.microsoft.com/office/drawing/2014/main" xmlns="" val="20001"/>
                    </a:ext>
                  </a:extLst>
                </a:gridCol>
                <a:gridCol w="1132067">
                  <a:extLst>
                    <a:ext uri="{9D8B030D-6E8A-4147-A177-3AD203B41FA5}">
                      <a16:colId xmlns:a16="http://schemas.microsoft.com/office/drawing/2014/main" xmlns="" val="20002"/>
                    </a:ext>
                  </a:extLst>
                </a:gridCol>
                <a:gridCol w="2112135">
                  <a:extLst>
                    <a:ext uri="{9D8B030D-6E8A-4147-A177-3AD203B41FA5}">
                      <a16:colId xmlns:a16="http://schemas.microsoft.com/office/drawing/2014/main" xmlns="" val="20003"/>
                    </a:ext>
                  </a:extLst>
                </a:gridCol>
              </a:tblGrid>
              <a:tr h="407744">
                <a:tc rowSpan="2">
                  <a:txBody>
                    <a:bodyPr/>
                    <a:lstStyle/>
                    <a:p>
                      <a:pPr algn="ctr">
                        <a:lnSpc>
                          <a:spcPct val="200000"/>
                        </a:lnSpc>
                        <a:spcAft>
                          <a:spcPts val="0"/>
                        </a:spcAft>
                      </a:pPr>
                      <a:r>
                        <a:rPr lang="es-PE" sz="1400" dirty="0">
                          <a:effectLst/>
                        </a:rPr>
                        <a:t>CODIGO</a:t>
                      </a:r>
                      <a:endParaRPr lang="es-PE"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rowSpan="2">
                  <a:txBody>
                    <a:bodyPr/>
                    <a:lstStyle/>
                    <a:p>
                      <a:pPr algn="ctr">
                        <a:lnSpc>
                          <a:spcPct val="200000"/>
                        </a:lnSpc>
                        <a:spcAft>
                          <a:spcPts val="0"/>
                        </a:spcAft>
                      </a:pPr>
                      <a:r>
                        <a:rPr lang="es-PE" sz="1400">
                          <a:effectLst/>
                        </a:rPr>
                        <a:t>DESCRIPCION</a:t>
                      </a:r>
                      <a:endParaRPr lang="es-PE"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rowSpan="2">
                  <a:txBody>
                    <a:bodyPr/>
                    <a:lstStyle/>
                    <a:p>
                      <a:pPr algn="ctr">
                        <a:lnSpc>
                          <a:spcPct val="200000"/>
                        </a:lnSpc>
                        <a:spcAft>
                          <a:spcPts val="0"/>
                        </a:spcAft>
                      </a:pPr>
                      <a:r>
                        <a:rPr lang="es-PE" sz="1400">
                          <a:effectLst/>
                        </a:rPr>
                        <a:t>RESULTADOS</a:t>
                      </a:r>
                      <a:endParaRPr lang="es-PE"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0"/>
                        </a:spcAft>
                      </a:pPr>
                      <a:r>
                        <a:rPr lang="es-PE" sz="1400">
                          <a:effectLst/>
                        </a:rPr>
                        <a:t>D.S. Nº 085-2003-PCM</a:t>
                      </a:r>
                      <a:endParaRPr lang="es-PE"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0"/>
                  </a:ext>
                </a:extLst>
              </a:tr>
              <a:tr h="601293">
                <a:tc vMerge="1">
                  <a:txBody>
                    <a:bodyPr/>
                    <a:lstStyle/>
                    <a:p>
                      <a:endParaRPr lang="es-PE"/>
                    </a:p>
                  </a:txBody>
                  <a:tcPr/>
                </a:tc>
                <a:tc vMerge="1">
                  <a:txBody>
                    <a:bodyPr/>
                    <a:lstStyle/>
                    <a:p>
                      <a:endParaRPr lang="es-PE"/>
                    </a:p>
                  </a:txBody>
                  <a:tcPr/>
                </a:tc>
                <a:tc vMerge="1">
                  <a:txBody>
                    <a:bodyPr/>
                    <a:lstStyle/>
                    <a:p>
                      <a:endParaRPr lang="es-PE"/>
                    </a:p>
                  </a:txBody>
                  <a:tcPr/>
                </a:tc>
                <a:tc>
                  <a:txBody>
                    <a:bodyPr/>
                    <a:lstStyle/>
                    <a:p>
                      <a:pPr algn="ctr">
                        <a:lnSpc>
                          <a:spcPct val="200000"/>
                        </a:lnSpc>
                        <a:spcAft>
                          <a:spcPts val="0"/>
                        </a:spcAft>
                      </a:pPr>
                      <a:r>
                        <a:rPr lang="es-PE" sz="1400" dirty="0">
                          <a:effectLst/>
                        </a:rPr>
                        <a:t>ZONA DE PROTECCION ESPECIAL</a:t>
                      </a:r>
                      <a:endParaRPr lang="es-PE"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1"/>
                  </a:ext>
                </a:extLst>
              </a:tr>
              <a:tr h="1109611">
                <a:tc>
                  <a:txBody>
                    <a:bodyPr/>
                    <a:lstStyle/>
                    <a:p>
                      <a:pPr algn="ctr">
                        <a:lnSpc>
                          <a:spcPct val="200000"/>
                        </a:lnSpc>
                        <a:spcAft>
                          <a:spcPts val="0"/>
                        </a:spcAft>
                      </a:pPr>
                      <a:r>
                        <a:rPr lang="es-PE" sz="1400" dirty="0">
                          <a:effectLst/>
                        </a:rPr>
                        <a:t>PVS-03</a:t>
                      </a:r>
                      <a:endParaRPr lang="es-PE"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0"/>
                        </a:spcAft>
                      </a:pPr>
                      <a:r>
                        <a:rPr lang="es-PE" sz="1400" dirty="0">
                          <a:effectLst/>
                        </a:rPr>
                        <a:t>Av. Central con Av. Bolívar. (Universidad Tecnológica).</a:t>
                      </a:r>
                      <a:endParaRPr lang="es-PE"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0"/>
                        </a:spcAft>
                      </a:pPr>
                      <a:r>
                        <a:rPr lang="es-PE" sz="1400" dirty="0">
                          <a:effectLst/>
                        </a:rPr>
                        <a:t>73.3</a:t>
                      </a:r>
                      <a:endParaRPr lang="es-PE"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0"/>
                        </a:spcAft>
                      </a:pPr>
                      <a:r>
                        <a:rPr lang="es-PE" sz="1400" dirty="0">
                          <a:effectLst/>
                        </a:rPr>
                        <a:t>50</a:t>
                      </a:r>
                      <a:endParaRPr lang="es-PE"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2"/>
                  </a:ext>
                </a:extLst>
              </a:tr>
            </a:tbl>
          </a:graphicData>
        </a:graphic>
      </p:graphicFrame>
      <p:sp>
        <p:nvSpPr>
          <p:cNvPr id="4" name="Rectángulo 3"/>
          <p:cNvSpPr/>
          <p:nvPr/>
        </p:nvSpPr>
        <p:spPr>
          <a:xfrm>
            <a:off x="8109397" y="2279560"/>
            <a:ext cx="3636136" cy="3046988"/>
          </a:xfrm>
          <a:prstGeom prst="rect">
            <a:avLst/>
          </a:prstGeom>
        </p:spPr>
        <p:txBody>
          <a:bodyPr wrap="square">
            <a:spAutoFit/>
          </a:bodyPr>
          <a:lstStyle/>
          <a:p>
            <a:r>
              <a:rPr lang="es-PE" sz="2400" dirty="0"/>
              <a:t>El resultado obtenido del monitoreo de ruido ambiental en el distrito de Villa el Salvador con un total de 01 punto para la zona de protección especial, que tuvieron como resultado 73.3 Dba</a:t>
            </a:r>
            <a:r>
              <a:rPr lang="es-PE" dirty="0"/>
              <a:t>. </a:t>
            </a:r>
          </a:p>
        </p:txBody>
      </p:sp>
    </p:spTree>
    <p:extLst>
      <p:ext uri="{BB962C8B-B14F-4D97-AF65-F5344CB8AC3E}">
        <p14:creationId xmlns:p14="http://schemas.microsoft.com/office/powerpoint/2010/main" val="18008934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p:cNvGraphicFramePr>
            <a:graphicFrameLocks noGrp="1"/>
          </p:cNvGraphicFramePr>
          <p:nvPr>
            <p:extLst>
              <p:ext uri="{D42A27DB-BD31-4B8C-83A1-F6EECF244321}">
                <p14:modId xmlns:p14="http://schemas.microsoft.com/office/powerpoint/2010/main" val="3715499192"/>
              </p:ext>
            </p:extLst>
          </p:nvPr>
        </p:nvGraphicFramePr>
        <p:xfrm>
          <a:off x="437880" y="940157"/>
          <a:ext cx="7738206" cy="3723132"/>
        </p:xfrm>
        <a:graphic>
          <a:graphicData uri="http://schemas.openxmlformats.org/drawingml/2006/table">
            <a:tbl>
              <a:tblPr firstRow="1" firstCol="1" bandRow="1">
                <a:tableStyleId>{5C22544A-7EE6-4342-B048-85BDC9FD1C3A}</a:tableStyleId>
              </a:tblPr>
              <a:tblGrid>
                <a:gridCol w="1687134">
                  <a:extLst>
                    <a:ext uri="{9D8B030D-6E8A-4147-A177-3AD203B41FA5}">
                      <a16:colId xmlns:a16="http://schemas.microsoft.com/office/drawing/2014/main" xmlns="" val="20000"/>
                    </a:ext>
                  </a:extLst>
                </a:gridCol>
                <a:gridCol w="2804031">
                  <a:extLst>
                    <a:ext uri="{9D8B030D-6E8A-4147-A177-3AD203B41FA5}">
                      <a16:colId xmlns:a16="http://schemas.microsoft.com/office/drawing/2014/main" xmlns="" val="20001"/>
                    </a:ext>
                  </a:extLst>
                </a:gridCol>
                <a:gridCol w="1292804">
                  <a:extLst>
                    <a:ext uri="{9D8B030D-6E8A-4147-A177-3AD203B41FA5}">
                      <a16:colId xmlns:a16="http://schemas.microsoft.com/office/drawing/2014/main" xmlns="" val="20002"/>
                    </a:ext>
                  </a:extLst>
                </a:gridCol>
                <a:gridCol w="1954237">
                  <a:extLst>
                    <a:ext uri="{9D8B030D-6E8A-4147-A177-3AD203B41FA5}">
                      <a16:colId xmlns:a16="http://schemas.microsoft.com/office/drawing/2014/main" xmlns="" val="20003"/>
                    </a:ext>
                  </a:extLst>
                </a:gridCol>
              </a:tblGrid>
              <a:tr h="739547">
                <a:tc rowSpan="2">
                  <a:txBody>
                    <a:bodyPr/>
                    <a:lstStyle/>
                    <a:p>
                      <a:pPr algn="ctr">
                        <a:lnSpc>
                          <a:spcPct val="200000"/>
                        </a:lnSpc>
                        <a:spcAft>
                          <a:spcPts val="0"/>
                        </a:spcAft>
                      </a:pPr>
                      <a:r>
                        <a:rPr lang="es-PE" sz="1400" dirty="0">
                          <a:effectLst/>
                        </a:rPr>
                        <a:t> </a:t>
                      </a:r>
                    </a:p>
                    <a:p>
                      <a:pPr algn="ctr">
                        <a:lnSpc>
                          <a:spcPct val="200000"/>
                        </a:lnSpc>
                        <a:spcAft>
                          <a:spcPts val="0"/>
                        </a:spcAft>
                      </a:pPr>
                      <a:r>
                        <a:rPr lang="es-PE" sz="1400" dirty="0">
                          <a:effectLst/>
                        </a:rPr>
                        <a:t>CÓDIGO</a:t>
                      </a:r>
                    </a:p>
                    <a:p>
                      <a:pPr algn="ctr">
                        <a:lnSpc>
                          <a:spcPct val="200000"/>
                        </a:lnSpc>
                        <a:spcAft>
                          <a:spcPts val="0"/>
                        </a:spcAft>
                      </a:pPr>
                      <a:r>
                        <a:rPr lang="es-PE" sz="1400" dirty="0">
                          <a:effectLst/>
                        </a:rPr>
                        <a:t> </a:t>
                      </a:r>
                      <a:endParaRPr lang="es-PE"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683" marR="67683" marT="0" marB="0"/>
                </a:tc>
                <a:tc rowSpan="2">
                  <a:txBody>
                    <a:bodyPr/>
                    <a:lstStyle/>
                    <a:p>
                      <a:pPr algn="ctr">
                        <a:lnSpc>
                          <a:spcPct val="200000"/>
                        </a:lnSpc>
                        <a:spcAft>
                          <a:spcPts val="0"/>
                        </a:spcAft>
                      </a:pPr>
                      <a:r>
                        <a:rPr lang="es-PE" sz="1400">
                          <a:effectLst/>
                        </a:rPr>
                        <a:t> </a:t>
                      </a:r>
                    </a:p>
                    <a:p>
                      <a:pPr algn="ctr">
                        <a:lnSpc>
                          <a:spcPct val="200000"/>
                        </a:lnSpc>
                        <a:spcAft>
                          <a:spcPts val="0"/>
                        </a:spcAft>
                      </a:pPr>
                      <a:r>
                        <a:rPr lang="es-PE" sz="1400">
                          <a:effectLst/>
                        </a:rPr>
                        <a:t>DESCRIPCIÓN</a:t>
                      </a:r>
                      <a:endParaRPr lang="es-PE" sz="1400">
                        <a:effectLst/>
                        <a:latin typeface="Calibri" panose="020F0502020204030204" pitchFamily="34" charset="0"/>
                        <a:ea typeface="Calibri" panose="020F0502020204030204" pitchFamily="34" charset="0"/>
                        <a:cs typeface="Times New Roman" panose="02020603050405020304" pitchFamily="18" charset="0"/>
                      </a:endParaRPr>
                    </a:p>
                  </a:txBody>
                  <a:tcPr marL="67683" marR="67683" marT="0" marB="0"/>
                </a:tc>
                <a:tc rowSpan="2">
                  <a:txBody>
                    <a:bodyPr/>
                    <a:lstStyle/>
                    <a:p>
                      <a:pPr>
                        <a:lnSpc>
                          <a:spcPct val="200000"/>
                        </a:lnSpc>
                        <a:spcAft>
                          <a:spcPts val="0"/>
                        </a:spcAft>
                      </a:pPr>
                      <a:r>
                        <a:rPr lang="es-PE" sz="1400">
                          <a:effectLst/>
                        </a:rPr>
                        <a:t> </a:t>
                      </a:r>
                    </a:p>
                    <a:p>
                      <a:pPr algn="ctr">
                        <a:lnSpc>
                          <a:spcPct val="200000"/>
                        </a:lnSpc>
                        <a:spcAft>
                          <a:spcPts val="0"/>
                        </a:spcAft>
                      </a:pPr>
                      <a:r>
                        <a:rPr lang="es-PE" sz="1400">
                          <a:effectLst/>
                        </a:rPr>
                        <a:t>RESULTADOS</a:t>
                      </a:r>
                      <a:endParaRPr lang="es-PE" sz="1400">
                        <a:effectLst/>
                        <a:latin typeface="Calibri" panose="020F0502020204030204" pitchFamily="34" charset="0"/>
                        <a:ea typeface="Calibri" panose="020F0502020204030204" pitchFamily="34" charset="0"/>
                        <a:cs typeface="Times New Roman" panose="02020603050405020304" pitchFamily="18" charset="0"/>
                      </a:endParaRPr>
                    </a:p>
                  </a:txBody>
                  <a:tcPr marL="67683" marR="67683" marT="0" marB="0"/>
                </a:tc>
                <a:tc>
                  <a:txBody>
                    <a:bodyPr/>
                    <a:lstStyle/>
                    <a:p>
                      <a:pPr algn="ctr">
                        <a:lnSpc>
                          <a:spcPct val="200000"/>
                        </a:lnSpc>
                        <a:spcAft>
                          <a:spcPts val="0"/>
                        </a:spcAft>
                      </a:pPr>
                      <a:r>
                        <a:rPr lang="es-PE" sz="1400">
                          <a:effectLst/>
                        </a:rPr>
                        <a:t> </a:t>
                      </a:r>
                    </a:p>
                    <a:p>
                      <a:pPr algn="ctr">
                        <a:lnSpc>
                          <a:spcPct val="200000"/>
                        </a:lnSpc>
                        <a:spcAft>
                          <a:spcPts val="0"/>
                        </a:spcAft>
                      </a:pPr>
                      <a:r>
                        <a:rPr lang="es-PE" sz="1400">
                          <a:effectLst/>
                        </a:rPr>
                        <a:t>D.S. Nº 085-2003-PCM</a:t>
                      </a:r>
                      <a:endParaRPr lang="es-PE" sz="1400">
                        <a:effectLst/>
                        <a:latin typeface="Calibri" panose="020F0502020204030204" pitchFamily="34" charset="0"/>
                        <a:ea typeface="Calibri" panose="020F0502020204030204" pitchFamily="34" charset="0"/>
                        <a:cs typeface="Times New Roman" panose="02020603050405020304" pitchFamily="18" charset="0"/>
                      </a:endParaRPr>
                    </a:p>
                  </a:txBody>
                  <a:tcPr marL="67683" marR="67683" marT="0" marB="0"/>
                </a:tc>
                <a:extLst>
                  <a:ext uri="{0D108BD9-81ED-4DB2-BD59-A6C34878D82A}">
                    <a16:rowId xmlns:a16="http://schemas.microsoft.com/office/drawing/2014/main" xmlns="" val="10000"/>
                  </a:ext>
                </a:extLst>
              </a:tr>
              <a:tr h="581406">
                <a:tc vMerge="1">
                  <a:txBody>
                    <a:bodyPr/>
                    <a:lstStyle/>
                    <a:p>
                      <a:endParaRPr lang="es-PE"/>
                    </a:p>
                  </a:txBody>
                  <a:tcPr/>
                </a:tc>
                <a:tc vMerge="1">
                  <a:txBody>
                    <a:bodyPr/>
                    <a:lstStyle/>
                    <a:p>
                      <a:endParaRPr lang="es-PE"/>
                    </a:p>
                  </a:txBody>
                  <a:tcPr/>
                </a:tc>
                <a:tc vMerge="1">
                  <a:txBody>
                    <a:bodyPr/>
                    <a:lstStyle/>
                    <a:p>
                      <a:endParaRPr lang="es-PE"/>
                    </a:p>
                  </a:txBody>
                  <a:tcPr/>
                </a:tc>
                <a:tc>
                  <a:txBody>
                    <a:bodyPr/>
                    <a:lstStyle/>
                    <a:p>
                      <a:pPr algn="ctr">
                        <a:lnSpc>
                          <a:spcPct val="200000"/>
                        </a:lnSpc>
                        <a:spcAft>
                          <a:spcPts val="0"/>
                        </a:spcAft>
                      </a:pPr>
                      <a:r>
                        <a:rPr lang="es-PE" sz="1400">
                          <a:effectLst/>
                        </a:rPr>
                        <a:t>ZONA COMERCIAL</a:t>
                      </a:r>
                      <a:endParaRPr lang="es-PE" sz="1400">
                        <a:effectLst/>
                        <a:latin typeface="Calibri" panose="020F0502020204030204" pitchFamily="34" charset="0"/>
                        <a:ea typeface="Calibri" panose="020F0502020204030204" pitchFamily="34" charset="0"/>
                        <a:cs typeface="Times New Roman" panose="02020603050405020304" pitchFamily="18" charset="0"/>
                      </a:endParaRPr>
                    </a:p>
                  </a:txBody>
                  <a:tcPr marL="67683" marR="67683" marT="0" marB="0"/>
                </a:tc>
                <a:extLst>
                  <a:ext uri="{0D108BD9-81ED-4DB2-BD59-A6C34878D82A}">
                    <a16:rowId xmlns:a16="http://schemas.microsoft.com/office/drawing/2014/main" xmlns="" val="10001"/>
                  </a:ext>
                </a:extLst>
              </a:tr>
              <a:tr h="581406">
                <a:tc>
                  <a:txBody>
                    <a:bodyPr/>
                    <a:lstStyle/>
                    <a:p>
                      <a:pPr algn="ctr">
                        <a:lnSpc>
                          <a:spcPct val="200000"/>
                        </a:lnSpc>
                        <a:spcAft>
                          <a:spcPts val="0"/>
                        </a:spcAft>
                      </a:pPr>
                      <a:r>
                        <a:rPr lang="es-PE" sz="1400" dirty="0">
                          <a:effectLst/>
                        </a:rPr>
                        <a:t> </a:t>
                      </a:r>
                    </a:p>
                    <a:p>
                      <a:pPr algn="ctr">
                        <a:lnSpc>
                          <a:spcPct val="200000"/>
                        </a:lnSpc>
                        <a:spcAft>
                          <a:spcPts val="0"/>
                        </a:spcAft>
                      </a:pPr>
                      <a:r>
                        <a:rPr lang="es-PE" sz="1400" dirty="0">
                          <a:effectLst/>
                        </a:rPr>
                        <a:t>PVS-01</a:t>
                      </a:r>
                      <a:endParaRPr lang="es-PE"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683" marR="67683" marT="0" marB="0"/>
                </a:tc>
                <a:tc>
                  <a:txBody>
                    <a:bodyPr/>
                    <a:lstStyle/>
                    <a:p>
                      <a:pPr algn="ctr">
                        <a:lnSpc>
                          <a:spcPct val="200000"/>
                        </a:lnSpc>
                        <a:spcAft>
                          <a:spcPts val="0"/>
                        </a:spcAft>
                      </a:pPr>
                      <a:r>
                        <a:rPr lang="es-PE" sz="1400" dirty="0">
                          <a:effectLst/>
                        </a:rPr>
                        <a:t>Av. Mateo Pumacahua con Av. Pastor Sevilla.</a:t>
                      </a:r>
                      <a:endParaRPr lang="es-PE"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683" marR="67683" marT="0" marB="0"/>
                </a:tc>
                <a:tc>
                  <a:txBody>
                    <a:bodyPr/>
                    <a:lstStyle/>
                    <a:p>
                      <a:pPr algn="ctr">
                        <a:lnSpc>
                          <a:spcPct val="200000"/>
                        </a:lnSpc>
                        <a:spcAft>
                          <a:spcPts val="0"/>
                        </a:spcAft>
                        <a:tabLst>
                          <a:tab pos="581025" algn="l"/>
                        </a:tabLst>
                      </a:pPr>
                      <a:r>
                        <a:rPr lang="es-PE" sz="1400">
                          <a:effectLst/>
                        </a:rPr>
                        <a:t> </a:t>
                      </a:r>
                    </a:p>
                    <a:p>
                      <a:pPr algn="ctr">
                        <a:lnSpc>
                          <a:spcPct val="200000"/>
                        </a:lnSpc>
                        <a:spcAft>
                          <a:spcPts val="0"/>
                        </a:spcAft>
                        <a:tabLst>
                          <a:tab pos="581025" algn="l"/>
                        </a:tabLst>
                      </a:pPr>
                      <a:r>
                        <a:rPr lang="es-PE" sz="1400">
                          <a:effectLst/>
                        </a:rPr>
                        <a:t>76.0</a:t>
                      </a:r>
                      <a:endParaRPr lang="es-PE" sz="1400">
                        <a:effectLst/>
                        <a:latin typeface="Calibri" panose="020F0502020204030204" pitchFamily="34" charset="0"/>
                        <a:ea typeface="Calibri" panose="020F0502020204030204" pitchFamily="34" charset="0"/>
                        <a:cs typeface="Times New Roman" panose="02020603050405020304" pitchFamily="18" charset="0"/>
                      </a:endParaRPr>
                    </a:p>
                  </a:txBody>
                  <a:tcPr marL="67683" marR="67683" marT="0" marB="0"/>
                </a:tc>
                <a:tc rowSpan="3">
                  <a:txBody>
                    <a:bodyPr/>
                    <a:lstStyle/>
                    <a:p>
                      <a:pPr algn="ctr">
                        <a:lnSpc>
                          <a:spcPct val="200000"/>
                        </a:lnSpc>
                        <a:spcAft>
                          <a:spcPts val="0"/>
                        </a:spcAft>
                      </a:pPr>
                      <a:r>
                        <a:rPr lang="es-PE" sz="1400">
                          <a:effectLst/>
                        </a:rPr>
                        <a:t> </a:t>
                      </a:r>
                    </a:p>
                    <a:p>
                      <a:pPr>
                        <a:lnSpc>
                          <a:spcPct val="200000"/>
                        </a:lnSpc>
                        <a:spcAft>
                          <a:spcPts val="0"/>
                        </a:spcAft>
                      </a:pPr>
                      <a:r>
                        <a:rPr lang="es-PE" sz="1400">
                          <a:effectLst/>
                        </a:rPr>
                        <a:t> </a:t>
                      </a:r>
                    </a:p>
                    <a:p>
                      <a:pPr algn="ctr">
                        <a:lnSpc>
                          <a:spcPct val="200000"/>
                        </a:lnSpc>
                        <a:spcAft>
                          <a:spcPts val="0"/>
                        </a:spcAft>
                      </a:pPr>
                      <a:r>
                        <a:rPr lang="es-PE" sz="1400">
                          <a:effectLst/>
                        </a:rPr>
                        <a:t>70</a:t>
                      </a:r>
                      <a:endParaRPr lang="es-PE" sz="1400">
                        <a:effectLst/>
                        <a:latin typeface="Calibri" panose="020F0502020204030204" pitchFamily="34" charset="0"/>
                        <a:ea typeface="Calibri" panose="020F0502020204030204" pitchFamily="34" charset="0"/>
                        <a:cs typeface="Times New Roman" panose="02020603050405020304" pitchFamily="18" charset="0"/>
                      </a:endParaRPr>
                    </a:p>
                  </a:txBody>
                  <a:tcPr marL="67683" marR="67683" marT="0" marB="0"/>
                </a:tc>
                <a:extLst>
                  <a:ext uri="{0D108BD9-81ED-4DB2-BD59-A6C34878D82A}">
                    <a16:rowId xmlns:a16="http://schemas.microsoft.com/office/drawing/2014/main" xmlns="" val="10002"/>
                  </a:ext>
                </a:extLst>
              </a:tr>
              <a:tr h="581406">
                <a:tc>
                  <a:txBody>
                    <a:bodyPr/>
                    <a:lstStyle/>
                    <a:p>
                      <a:pPr algn="ctr">
                        <a:lnSpc>
                          <a:spcPct val="200000"/>
                        </a:lnSpc>
                        <a:spcAft>
                          <a:spcPts val="0"/>
                        </a:spcAft>
                      </a:pPr>
                      <a:r>
                        <a:rPr lang="es-PE" sz="1400">
                          <a:effectLst/>
                        </a:rPr>
                        <a:t> </a:t>
                      </a:r>
                    </a:p>
                    <a:p>
                      <a:pPr algn="ctr">
                        <a:lnSpc>
                          <a:spcPct val="200000"/>
                        </a:lnSpc>
                        <a:spcAft>
                          <a:spcPts val="0"/>
                        </a:spcAft>
                      </a:pPr>
                      <a:r>
                        <a:rPr lang="es-PE" sz="1400">
                          <a:effectLst/>
                        </a:rPr>
                        <a:t>PVS-04</a:t>
                      </a:r>
                      <a:endParaRPr lang="es-PE" sz="1400">
                        <a:effectLst/>
                        <a:latin typeface="Calibri" panose="020F0502020204030204" pitchFamily="34" charset="0"/>
                        <a:ea typeface="Calibri" panose="020F0502020204030204" pitchFamily="34" charset="0"/>
                        <a:cs typeface="Times New Roman" panose="02020603050405020304" pitchFamily="18" charset="0"/>
                      </a:endParaRPr>
                    </a:p>
                  </a:txBody>
                  <a:tcPr marL="67683" marR="67683" marT="0" marB="0"/>
                </a:tc>
                <a:tc>
                  <a:txBody>
                    <a:bodyPr/>
                    <a:lstStyle/>
                    <a:p>
                      <a:pPr algn="ctr">
                        <a:lnSpc>
                          <a:spcPct val="200000"/>
                        </a:lnSpc>
                        <a:spcAft>
                          <a:spcPts val="0"/>
                        </a:spcAft>
                      </a:pPr>
                      <a:r>
                        <a:rPr lang="es-PE" sz="1400" dirty="0">
                          <a:effectLst/>
                        </a:rPr>
                        <a:t>Av. Revolución con Av. Cesar Vallejo.</a:t>
                      </a:r>
                      <a:endParaRPr lang="es-PE"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683" marR="67683" marT="0" marB="0"/>
                </a:tc>
                <a:tc>
                  <a:txBody>
                    <a:bodyPr/>
                    <a:lstStyle/>
                    <a:p>
                      <a:pPr algn="ctr">
                        <a:lnSpc>
                          <a:spcPct val="200000"/>
                        </a:lnSpc>
                        <a:spcAft>
                          <a:spcPts val="0"/>
                        </a:spcAft>
                      </a:pPr>
                      <a:r>
                        <a:rPr lang="es-PE" sz="1400" dirty="0">
                          <a:effectLst/>
                        </a:rPr>
                        <a:t> </a:t>
                      </a:r>
                    </a:p>
                    <a:p>
                      <a:pPr algn="ctr">
                        <a:lnSpc>
                          <a:spcPct val="200000"/>
                        </a:lnSpc>
                        <a:spcAft>
                          <a:spcPts val="0"/>
                        </a:spcAft>
                      </a:pPr>
                      <a:r>
                        <a:rPr lang="es-PE" sz="1400" dirty="0">
                          <a:effectLst/>
                        </a:rPr>
                        <a:t>72.8</a:t>
                      </a:r>
                      <a:endParaRPr lang="es-PE"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683" marR="67683" marT="0" marB="0"/>
                </a:tc>
                <a:tc vMerge="1">
                  <a:txBody>
                    <a:bodyPr/>
                    <a:lstStyle/>
                    <a:p>
                      <a:endParaRPr lang="es-PE"/>
                    </a:p>
                  </a:txBody>
                  <a:tcPr/>
                </a:tc>
                <a:extLst>
                  <a:ext uri="{0D108BD9-81ED-4DB2-BD59-A6C34878D82A}">
                    <a16:rowId xmlns:a16="http://schemas.microsoft.com/office/drawing/2014/main" xmlns="" val="10003"/>
                  </a:ext>
                </a:extLst>
              </a:tr>
              <a:tr h="581406">
                <a:tc>
                  <a:txBody>
                    <a:bodyPr/>
                    <a:lstStyle/>
                    <a:p>
                      <a:pPr algn="ctr">
                        <a:lnSpc>
                          <a:spcPct val="200000"/>
                        </a:lnSpc>
                        <a:spcAft>
                          <a:spcPts val="0"/>
                        </a:spcAft>
                      </a:pPr>
                      <a:r>
                        <a:rPr lang="es-PE" sz="1400">
                          <a:effectLst/>
                        </a:rPr>
                        <a:t>PVS-05</a:t>
                      </a:r>
                      <a:endParaRPr lang="es-PE" sz="1400">
                        <a:effectLst/>
                        <a:latin typeface="Calibri" panose="020F0502020204030204" pitchFamily="34" charset="0"/>
                        <a:ea typeface="Calibri" panose="020F0502020204030204" pitchFamily="34" charset="0"/>
                        <a:cs typeface="Times New Roman" panose="02020603050405020304" pitchFamily="18" charset="0"/>
                      </a:endParaRPr>
                    </a:p>
                  </a:txBody>
                  <a:tcPr marL="67683" marR="67683" marT="0" marB="0"/>
                </a:tc>
                <a:tc>
                  <a:txBody>
                    <a:bodyPr/>
                    <a:lstStyle/>
                    <a:p>
                      <a:pPr algn="ctr">
                        <a:lnSpc>
                          <a:spcPct val="200000"/>
                        </a:lnSpc>
                        <a:spcAft>
                          <a:spcPts val="0"/>
                        </a:spcAft>
                      </a:pPr>
                      <a:r>
                        <a:rPr lang="es-PE" sz="1400">
                          <a:effectLst/>
                        </a:rPr>
                        <a:t>Av. 200 Millas con Av. Revolución.</a:t>
                      </a:r>
                      <a:endParaRPr lang="es-PE" sz="1400">
                        <a:effectLst/>
                        <a:latin typeface="Calibri" panose="020F0502020204030204" pitchFamily="34" charset="0"/>
                        <a:ea typeface="Calibri" panose="020F0502020204030204" pitchFamily="34" charset="0"/>
                        <a:cs typeface="Times New Roman" panose="02020603050405020304" pitchFamily="18" charset="0"/>
                      </a:endParaRPr>
                    </a:p>
                  </a:txBody>
                  <a:tcPr marL="67683" marR="67683" marT="0" marB="0"/>
                </a:tc>
                <a:tc>
                  <a:txBody>
                    <a:bodyPr/>
                    <a:lstStyle/>
                    <a:p>
                      <a:pPr algn="ctr">
                        <a:lnSpc>
                          <a:spcPct val="200000"/>
                        </a:lnSpc>
                        <a:spcAft>
                          <a:spcPts val="0"/>
                        </a:spcAft>
                      </a:pPr>
                      <a:r>
                        <a:rPr lang="es-PE" sz="1400" dirty="0">
                          <a:effectLst/>
                        </a:rPr>
                        <a:t>71.9</a:t>
                      </a:r>
                      <a:endParaRPr lang="es-PE"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7683" marR="67683" marT="0" marB="0"/>
                </a:tc>
                <a:tc vMerge="1">
                  <a:txBody>
                    <a:bodyPr/>
                    <a:lstStyle/>
                    <a:p>
                      <a:endParaRPr lang="es-PE"/>
                    </a:p>
                  </a:txBody>
                  <a:tcPr/>
                </a:tc>
                <a:extLst>
                  <a:ext uri="{0D108BD9-81ED-4DB2-BD59-A6C34878D82A}">
                    <a16:rowId xmlns:a16="http://schemas.microsoft.com/office/drawing/2014/main" xmlns="" val="10004"/>
                  </a:ext>
                </a:extLst>
              </a:tr>
            </a:tbl>
          </a:graphicData>
        </a:graphic>
      </p:graphicFrame>
      <p:sp>
        <p:nvSpPr>
          <p:cNvPr id="3" name="Rectángulo 2"/>
          <p:cNvSpPr/>
          <p:nvPr/>
        </p:nvSpPr>
        <p:spPr>
          <a:xfrm>
            <a:off x="8470005" y="940157"/>
            <a:ext cx="3481589" cy="4401205"/>
          </a:xfrm>
          <a:prstGeom prst="rect">
            <a:avLst/>
          </a:prstGeom>
        </p:spPr>
        <p:txBody>
          <a:bodyPr wrap="square">
            <a:spAutoFit/>
          </a:bodyPr>
          <a:lstStyle/>
          <a:p>
            <a:r>
              <a:rPr lang="es-PE" sz="2000" dirty="0"/>
              <a:t>Los resultados obtenidos del monitoreo de ruido ambiental en el distrito de Villa el Salvador con un total de 03 puntos para la zona comercial los cuales fueron PVS01 , PVS-04 y PVS-05, que tuvieron como resultado 76.0, 72.8 y 71.9 dBA respectivamente. Los niveles de ruido obtenidos durante el monitoreo de ruido ambiental en los tres puntos, se encuentran entre un nivel mínimo de 71.9 dBA y un máximo de 76 dBA.</a:t>
            </a:r>
          </a:p>
        </p:txBody>
      </p:sp>
    </p:spTree>
    <p:extLst>
      <p:ext uri="{BB962C8B-B14F-4D97-AF65-F5344CB8AC3E}">
        <p14:creationId xmlns:p14="http://schemas.microsoft.com/office/powerpoint/2010/main" val="842503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p:cNvGraphicFramePr>
            <a:graphicFrameLocks noGrp="1"/>
          </p:cNvGraphicFramePr>
          <p:nvPr>
            <p:extLst>
              <p:ext uri="{D42A27DB-BD31-4B8C-83A1-F6EECF244321}">
                <p14:modId xmlns:p14="http://schemas.microsoft.com/office/powerpoint/2010/main" val="4284475888"/>
              </p:ext>
            </p:extLst>
          </p:nvPr>
        </p:nvGraphicFramePr>
        <p:xfrm>
          <a:off x="892564" y="1487990"/>
          <a:ext cx="6731728" cy="2156730"/>
        </p:xfrm>
        <a:graphic>
          <a:graphicData uri="http://schemas.openxmlformats.org/drawingml/2006/table">
            <a:tbl>
              <a:tblPr firstRow="1" firstCol="1" bandRow="1">
                <a:tableStyleId>{5C22544A-7EE6-4342-B048-85BDC9FD1C3A}</a:tableStyleId>
              </a:tblPr>
              <a:tblGrid>
                <a:gridCol w="1246877">
                  <a:extLst>
                    <a:ext uri="{9D8B030D-6E8A-4147-A177-3AD203B41FA5}">
                      <a16:colId xmlns:a16="http://schemas.microsoft.com/office/drawing/2014/main" xmlns="" val="20000"/>
                    </a:ext>
                  </a:extLst>
                </a:gridCol>
                <a:gridCol w="2363006">
                  <a:extLst>
                    <a:ext uri="{9D8B030D-6E8A-4147-A177-3AD203B41FA5}">
                      <a16:colId xmlns:a16="http://schemas.microsoft.com/office/drawing/2014/main" xmlns="" val="20001"/>
                    </a:ext>
                  </a:extLst>
                </a:gridCol>
                <a:gridCol w="1356549">
                  <a:extLst>
                    <a:ext uri="{9D8B030D-6E8A-4147-A177-3AD203B41FA5}">
                      <a16:colId xmlns:a16="http://schemas.microsoft.com/office/drawing/2014/main" xmlns="" val="20002"/>
                    </a:ext>
                  </a:extLst>
                </a:gridCol>
                <a:gridCol w="1765296">
                  <a:extLst>
                    <a:ext uri="{9D8B030D-6E8A-4147-A177-3AD203B41FA5}">
                      <a16:colId xmlns:a16="http://schemas.microsoft.com/office/drawing/2014/main" xmlns="" val="20003"/>
                    </a:ext>
                  </a:extLst>
                </a:gridCol>
              </a:tblGrid>
              <a:tr h="814937">
                <a:tc rowSpan="2">
                  <a:txBody>
                    <a:bodyPr/>
                    <a:lstStyle/>
                    <a:p>
                      <a:pPr algn="ctr">
                        <a:lnSpc>
                          <a:spcPct val="200000"/>
                        </a:lnSpc>
                        <a:spcAft>
                          <a:spcPts val="0"/>
                        </a:spcAft>
                      </a:pPr>
                      <a:r>
                        <a:rPr lang="es-PE" sz="1400" dirty="0">
                          <a:effectLst/>
                        </a:rPr>
                        <a:t> </a:t>
                      </a:r>
                    </a:p>
                    <a:p>
                      <a:pPr algn="ctr">
                        <a:lnSpc>
                          <a:spcPct val="200000"/>
                        </a:lnSpc>
                        <a:spcAft>
                          <a:spcPts val="0"/>
                        </a:spcAft>
                      </a:pPr>
                      <a:r>
                        <a:rPr lang="es-PE" sz="1400" dirty="0">
                          <a:effectLst/>
                        </a:rPr>
                        <a:t>CÓDIGO</a:t>
                      </a:r>
                      <a:endParaRPr lang="es-PE"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rowSpan="2">
                  <a:txBody>
                    <a:bodyPr/>
                    <a:lstStyle/>
                    <a:p>
                      <a:pPr algn="ctr">
                        <a:lnSpc>
                          <a:spcPct val="200000"/>
                        </a:lnSpc>
                        <a:spcAft>
                          <a:spcPts val="0"/>
                        </a:spcAft>
                      </a:pPr>
                      <a:r>
                        <a:rPr lang="es-PE" sz="1400" dirty="0">
                          <a:effectLst/>
                        </a:rPr>
                        <a:t> </a:t>
                      </a:r>
                    </a:p>
                    <a:p>
                      <a:pPr algn="ctr">
                        <a:lnSpc>
                          <a:spcPct val="200000"/>
                        </a:lnSpc>
                        <a:spcAft>
                          <a:spcPts val="0"/>
                        </a:spcAft>
                      </a:pPr>
                      <a:r>
                        <a:rPr lang="es-PE" sz="1400" dirty="0">
                          <a:effectLst/>
                        </a:rPr>
                        <a:t>DESCRIPCIÓN</a:t>
                      </a:r>
                      <a:endParaRPr lang="es-PE"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rowSpan="2">
                  <a:txBody>
                    <a:bodyPr/>
                    <a:lstStyle/>
                    <a:p>
                      <a:pPr algn="ctr">
                        <a:lnSpc>
                          <a:spcPct val="200000"/>
                        </a:lnSpc>
                        <a:spcAft>
                          <a:spcPts val="0"/>
                        </a:spcAft>
                      </a:pPr>
                      <a:r>
                        <a:rPr lang="es-PE" sz="1400">
                          <a:effectLst/>
                        </a:rPr>
                        <a:t> </a:t>
                      </a:r>
                    </a:p>
                    <a:p>
                      <a:pPr algn="ctr">
                        <a:lnSpc>
                          <a:spcPct val="200000"/>
                        </a:lnSpc>
                        <a:spcAft>
                          <a:spcPts val="0"/>
                        </a:spcAft>
                      </a:pPr>
                      <a:r>
                        <a:rPr lang="es-PE" sz="1400">
                          <a:effectLst/>
                        </a:rPr>
                        <a:t>RESULTADOS</a:t>
                      </a:r>
                      <a:endParaRPr lang="es-PE"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0"/>
                        </a:spcAft>
                      </a:pPr>
                      <a:r>
                        <a:rPr lang="es-PE" sz="1400" dirty="0">
                          <a:effectLst/>
                        </a:rPr>
                        <a:t>D.S. Nº 085-2003-PCM</a:t>
                      </a:r>
                      <a:endParaRPr lang="es-PE"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0"/>
                  </a:ext>
                </a:extLst>
              </a:tr>
              <a:tr h="381543">
                <a:tc vMerge="1">
                  <a:txBody>
                    <a:bodyPr/>
                    <a:lstStyle/>
                    <a:p>
                      <a:endParaRPr lang="es-PE"/>
                    </a:p>
                  </a:txBody>
                  <a:tcPr/>
                </a:tc>
                <a:tc vMerge="1">
                  <a:txBody>
                    <a:bodyPr/>
                    <a:lstStyle/>
                    <a:p>
                      <a:endParaRPr lang="es-PE"/>
                    </a:p>
                  </a:txBody>
                  <a:tcPr/>
                </a:tc>
                <a:tc vMerge="1">
                  <a:txBody>
                    <a:bodyPr/>
                    <a:lstStyle/>
                    <a:p>
                      <a:endParaRPr lang="es-PE"/>
                    </a:p>
                  </a:txBody>
                  <a:tcPr/>
                </a:tc>
                <a:tc>
                  <a:txBody>
                    <a:bodyPr/>
                    <a:lstStyle/>
                    <a:p>
                      <a:pPr algn="ctr">
                        <a:lnSpc>
                          <a:spcPct val="200000"/>
                        </a:lnSpc>
                        <a:spcAft>
                          <a:spcPts val="0"/>
                        </a:spcAft>
                      </a:pPr>
                      <a:r>
                        <a:rPr lang="es-PE" sz="1400" dirty="0">
                          <a:effectLst/>
                        </a:rPr>
                        <a:t>ZONA INDUSTRIAL</a:t>
                      </a:r>
                      <a:endParaRPr lang="es-PE"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1"/>
                  </a:ext>
                </a:extLst>
              </a:tr>
              <a:tr h="876570">
                <a:tc>
                  <a:txBody>
                    <a:bodyPr/>
                    <a:lstStyle/>
                    <a:p>
                      <a:pPr algn="ctr">
                        <a:lnSpc>
                          <a:spcPct val="200000"/>
                        </a:lnSpc>
                        <a:spcAft>
                          <a:spcPts val="0"/>
                        </a:spcAft>
                      </a:pPr>
                      <a:r>
                        <a:rPr lang="es-PE" sz="1400" dirty="0">
                          <a:effectLst/>
                        </a:rPr>
                        <a:t>PVS-02 </a:t>
                      </a:r>
                      <a:endParaRPr lang="es-PE"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0"/>
                        </a:spcAft>
                      </a:pPr>
                      <a:r>
                        <a:rPr lang="es-PE" sz="1400" dirty="0">
                          <a:effectLst/>
                        </a:rPr>
                        <a:t>Av. Juan Velasco Alvarado con Calle Solidaridad.</a:t>
                      </a:r>
                      <a:endParaRPr lang="es-PE"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0"/>
                        </a:spcAft>
                      </a:pPr>
                      <a:r>
                        <a:rPr lang="es-PE" sz="1400" dirty="0">
                          <a:effectLst/>
                        </a:rPr>
                        <a:t>71 .5</a:t>
                      </a:r>
                      <a:endParaRPr lang="es-PE"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0"/>
                        </a:spcAft>
                      </a:pPr>
                      <a:r>
                        <a:rPr lang="es-PE" sz="1400" dirty="0">
                          <a:effectLst/>
                        </a:rPr>
                        <a:t>80</a:t>
                      </a:r>
                      <a:endParaRPr lang="es-PE"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2"/>
                  </a:ext>
                </a:extLst>
              </a:tr>
            </a:tbl>
          </a:graphicData>
        </a:graphic>
      </p:graphicFrame>
      <p:sp>
        <p:nvSpPr>
          <p:cNvPr id="3" name="Rectángulo 2"/>
          <p:cNvSpPr/>
          <p:nvPr/>
        </p:nvSpPr>
        <p:spPr>
          <a:xfrm>
            <a:off x="8392733" y="1708373"/>
            <a:ext cx="3584619" cy="2246769"/>
          </a:xfrm>
          <a:prstGeom prst="rect">
            <a:avLst/>
          </a:prstGeom>
        </p:spPr>
        <p:txBody>
          <a:bodyPr wrap="square">
            <a:spAutoFit/>
          </a:bodyPr>
          <a:lstStyle/>
          <a:p>
            <a:r>
              <a:rPr lang="es-PE" sz="2000" dirty="0"/>
              <a:t>El resultado obtenido del monitoreo de ruido ambiental en el distrito de Villa el Salvador, con el total de 01 punto par la zona industrial el cual fue PVS-02, que tuvo como resultado</a:t>
            </a:r>
          </a:p>
          <a:p>
            <a:r>
              <a:rPr lang="es-PE" sz="2000" dirty="0"/>
              <a:t> 71.5 dBA</a:t>
            </a:r>
          </a:p>
        </p:txBody>
      </p:sp>
    </p:spTree>
    <p:extLst>
      <p:ext uri="{BB962C8B-B14F-4D97-AF65-F5344CB8AC3E}">
        <p14:creationId xmlns:p14="http://schemas.microsoft.com/office/powerpoint/2010/main" val="20702597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945573" y="1662546"/>
            <a:ext cx="4312227" cy="272241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lvl="0"/>
            <a:r>
              <a:rPr lang="es-PE" sz="2000" dirty="0"/>
              <a:t>Lugar de la encuesta: </a:t>
            </a:r>
          </a:p>
          <a:p>
            <a:r>
              <a:rPr lang="es-PE" sz="2000" dirty="0"/>
              <a:t>Centro pre universitario</a:t>
            </a:r>
          </a:p>
          <a:p>
            <a:pPr lvl="0"/>
            <a:r>
              <a:rPr lang="es-PE" sz="2000" dirty="0"/>
              <a:t>Tipo de muestreo:</a:t>
            </a:r>
          </a:p>
          <a:p>
            <a:r>
              <a:rPr lang="es-PE" sz="2000" dirty="0"/>
              <a:t>Muestreo al azar</a:t>
            </a:r>
          </a:p>
          <a:p>
            <a:pPr lvl="0"/>
            <a:r>
              <a:rPr lang="es-PE" sz="2000" dirty="0"/>
              <a:t>Numero de entrevistadores: 2 personas </a:t>
            </a:r>
          </a:p>
          <a:p>
            <a:pPr lvl="0"/>
            <a:r>
              <a:rPr lang="es-PE" sz="2000" dirty="0"/>
              <a:t>Número de entrevistados: 50 personas</a:t>
            </a:r>
          </a:p>
        </p:txBody>
      </p:sp>
      <p:sp>
        <p:nvSpPr>
          <p:cNvPr id="5" name="Rectángulo 4"/>
          <p:cNvSpPr/>
          <p:nvPr/>
        </p:nvSpPr>
        <p:spPr>
          <a:xfrm>
            <a:off x="3735855" y="345988"/>
            <a:ext cx="4588476" cy="634314"/>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3000" dirty="0">
                <a:latin typeface="Berlin Sans FB Demi" panose="020E0802020502020306" pitchFamily="34" charset="0"/>
              </a:rPr>
              <a:t>ENCUESTA</a:t>
            </a:r>
          </a:p>
        </p:txBody>
      </p:sp>
      <p:pic>
        <p:nvPicPr>
          <p:cNvPr id="7" name="Imagen 6"/>
          <p:cNvPicPr>
            <a:picLocks noChangeAspect="1"/>
          </p:cNvPicPr>
          <p:nvPr/>
        </p:nvPicPr>
        <p:blipFill>
          <a:blip r:embed="rId2"/>
          <a:stretch>
            <a:fillRect/>
          </a:stretch>
        </p:blipFill>
        <p:spPr>
          <a:xfrm>
            <a:off x="7044603" y="1448665"/>
            <a:ext cx="4000933" cy="4110471"/>
          </a:xfrm>
          <a:prstGeom prst="rect">
            <a:avLst/>
          </a:prstGeom>
        </p:spPr>
      </p:pic>
    </p:spTree>
    <p:extLst>
      <p:ext uri="{BB962C8B-B14F-4D97-AF65-F5344CB8AC3E}">
        <p14:creationId xmlns:p14="http://schemas.microsoft.com/office/powerpoint/2010/main" val="1336501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735855" y="345988"/>
            <a:ext cx="4588476" cy="634314"/>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3000" dirty="0">
                <a:latin typeface="Berlin Sans FB Demi" panose="020E0802020502020306" pitchFamily="34" charset="0"/>
              </a:rPr>
              <a:t>RESULTADOS</a:t>
            </a:r>
          </a:p>
        </p:txBody>
      </p:sp>
      <p:sp>
        <p:nvSpPr>
          <p:cNvPr id="5" name="Rectángulo redondeado 4"/>
          <p:cNvSpPr/>
          <p:nvPr/>
        </p:nvSpPr>
        <p:spPr>
          <a:xfrm>
            <a:off x="737755" y="1090863"/>
            <a:ext cx="4267382" cy="7767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s-PE" dirty="0"/>
              <a:t>Gráfico Nº 1: </a:t>
            </a:r>
            <a:r>
              <a:rPr lang="es-PE" dirty="0"/>
              <a:t>Porcentaje de estudiantes encuestados según sexo</a:t>
            </a:r>
          </a:p>
          <a:p>
            <a:endParaRPr lang="es-PE" dirty="0"/>
          </a:p>
        </p:txBody>
      </p:sp>
      <p:sp>
        <p:nvSpPr>
          <p:cNvPr id="6" name="Rectángulo redondeado 5"/>
          <p:cNvSpPr/>
          <p:nvPr/>
        </p:nvSpPr>
        <p:spPr>
          <a:xfrm>
            <a:off x="6343507" y="1106905"/>
            <a:ext cx="4093028" cy="65011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s-PE" dirty="0" smtClean="0"/>
              <a:t>Gráfico Nº 2: </a:t>
            </a:r>
            <a:r>
              <a:rPr lang="es-PE" dirty="0" smtClean="0"/>
              <a:t>Porcentaje </a:t>
            </a:r>
            <a:r>
              <a:rPr lang="es-PE" dirty="0"/>
              <a:t>de los estudiantes encuestados según </a:t>
            </a:r>
            <a:r>
              <a:rPr lang="es-PE" dirty="0" smtClean="0"/>
              <a:t>edad</a:t>
            </a:r>
            <a:endParaRPr lang="es-PE" dirty="0" smtClean="0"/>
          </a:p>
        </p:txBody>
      </p:sp>
      <p:graphicFrame>
        <p:nvGraphicFramePr>
          <p:cNvPr id="8" name="Gráfico 7">
            <a:extLst>
              <a:ext uri="{FF2B5EF4-FFF2-40B4-BE49-F238E27FC236}">
                <a16:creationId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id="http://schemas.microsoft.com/office/word/2016/wordml/cid"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6="http://schemas.microsoft.com/office/drawing/2014/main" xmlns:lc="http://schemas.openxmlformats.org/drawingml/2006/lockedCanvas" id="{02B17E48-AC4A-4B0A-8D50-49AD8C481F01}"/>
              </a:ext>
            </a:extLst>
          </p:cNvPr>
          <p:cNvGraphicFramePr/>
          <p:nvPr>
            <p:extLst>
              <p:ext uri="{D42A27DB-BD31-4B8C-83A1-F6EECF244321}">
                <p14:modId xmlns:p14="http://schemas.microsoft.com/office/powerpoint/2010/main" val="2979191752"/>
              </p:ext>
            </p:extLst>
          </p:nvPr>
        </p:nvGraphicFramePr>
        <p:xfrm>
          <a:off x="737755" y="2076432"/>
          <a:ext cx="4812813" cy="325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Gráfico 8">
            <a:extLst>
              <a:ext uri="{FF2B5EF4-FFF2-40B4-BE49-F238E27FC236}">
                <a16:creationId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id="http://schemas.microsoft.com/office/word/2016/wordml/cid"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6="http://schemas.microsoft.com/office/drawing/2014/main" xmlns:lc="http://schemas.openxmlformats.org/drawingml/2006/lockedCanvas" id="{FC2595E1-A7C9-425F-A45C-16EA695E4C0D}"/>
              </a:ext>
            </a:extLst>
          </p:cNvPr>
          <p:cNvGraphicFramePr/>
          <p:nvPr>
            <p:extLst>
              <p:ext uri="{D42A27DB-BD31-4B8C-83A1-F6EECF244321}">
                <p14:modId xmlns:p14="http://schemas.microsoft.com/office/powerpoint/2010/main" val="1301955609"/>
              </p:ext>
            </p:extLst>
          </p:nvPr>
        </p:nvGraphicFramePr>
        <p:xfrm>
          <a:off x="6343507" y="2076432"/>
          <a:ext cx="4631055" cy="325056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7875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áfico 1"/>
          <p:cNvGraphicFramePr/>
          <p:nvPr>
            <p:extLst>
              <p:ext uri="{D42A27DB-BD31-4B8C-83A1-F6EECF244321}">
                <p14:modId xmlns:p14="http://schemas.microsoft.com/office/powerpoint/2010/main" val="2993321102"/>
              </p:ext>
            </p:extLst>
          </p:nvPr>
        </p:nvGraphicFramePr>
        <p:xfrm>
          <a:off x="516577" y="1621972"/>
          <a:ext cx="4572000" cy="3699164"/>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ángulo redondeado 4"/>
          <p:cNvSpPr/>
          <p:nvPr/>
        </p:nvSpPr>
        <p:spPr>
          <a:xfrm>
            <a:off x="478971" y="870857"/>
            <a:ext cx="4474029" cy="6462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s-PE" dirty="0"/>
              <a:t>Gráfico Nº 3: Número de estudiantes afectados por el ruido</a:t>
            </a:r>
          </a:p>
        </p:txBody>
      </p:sp>
      <p:sp>
        <p:nvSpPr>
          <p:cNvPr id="6" name="Rectángulo redondeado 5"/>
          <p:cNvSpPr/>
          <p:nvPr/>
        </p:nvSpPr>
        <p:spPr>
          <a:xfrm>
            <a:off x="6966857" y="870857"/>
            <a:ext cx="4299857" cy="6462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s-PE" dirty="0"/>
              <a:t>Gráfico Nº 4: Nivel de ruido </a:t>
            </a:r>
          </a:p>
        </p:txBody>
      </p:sp>
      <p:graphicFrame>
        <p:nvGraphicFramePr>
          <p:cNvPr id="7" name="Gráfico 6"/>
          <p:cNvGraphicFramePr>
            <a:graphicFrameLocks/>
          </p:cNvGraphicFramePr>
          <p:nvPr>
            <p:extLst>
              <p:ext uri="{D42A27DB-BD31-4B8C-83A1-F6EECF244321}">
                <p14:modId xmlns:p14="http://schemas.microsoft.com/office/powerpoint/2010/main" val="449584462"/>
              </p:ext>
            </p:extLst>
          </p:nvPr>
        </p:nvGraphicFramePr>
        <p:xfrm>
          <a:off x="7103919" y="2067791"/>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979639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áfico 1"/>
          <p:cNvGraphicFramePr/>
          <p:nvPr>
            <p:extLst>
              <p:ext uri="{D42A27DB-BD31-4B8C-83A1-F6EECF244321}">
                <p14:modId xmlns:p14="http://schemas.microsoft.com/office/powerpoint/2010/main" val="2864483424"/>
              </p:ext>
            </p:extLst>
          </p:nvPr>
        </p:nvGraphicFramePr>
        <p:xfrm>
          <a:off x="7072745" y="1628405"/>
          <a:ext cx="4319155" cy="352251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Gráfico 2"/>
          <p:cNvGraphicFramePr/>
          <p:nvPr>
            <p:extLst>
              <p:ext uri="{D42A27DB-BD31-4B8C-83A1-F6EECF244321}">
                <p14:modId xmlns:p14="http://schemas.microsoft.com/office/powerpoint/2010/main" val="3409749389"/>
              </p:ext>
            </p:extLst>
          </p:nvPr>
        </p:nvGraphicFramePr>
        <p:xfrm>
          <a:off x="771895" y="1834676"/>
          <a:ext cx="4970319" cy="3761077"/>
        </p:xfrm>
        <a:graphic>
          <a:graphicData uri="http://schemas.openxmlformats.org/drawingml/2006/chart">
            <c:chart xmlns:c="http://schemas.openxmlformats.org/drawingml/2006/chart" xmlns:r="http://schemas.openxmlformats.org/officeDocument/2006/relationships" r:id="rId3"/>
          </a:graphicData>
        </a:graphic>
      </p:graphicFrame>
      <p:sp>
        <p:nvSpPr>
          <p:cNvPr id="4" name="Rectángulo redondeado 3"/>
          <p:cNvSpPr/>
          <p:nvPr/>
        </p:nvSpPr>
        <p:spPr>
          <a:xfrm>
            <a:off x="881743" y="533400"/>
            <a:ext cx="4212771" cy="56605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s-PE" dirty="0"/>
              <a:t>Gráfico Nº 5: Problemas de salud</a:t>
            </a:r>
          </a:p>
        </p:txBody>
      </p:sp>
      <p:sp>
        <p:nvSpPr>
          <p:cNvPr id="5" name="Rectángulo redondeado 4"/>
          <p:cNvSpPr/>
          <p:nvPr/>
        </p:nvSpPr>
        <p:spPr>
          <a:xfrm>
            <a:off x="7119257" y="533400"/>
            <a:ext cx="4354286" cy="75111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s-PE"/>
              <a:t>Gráfico Nº 6: Cree que la municipalidad presenta proyecto</a:t>
            </a:r>
          </a:p>
        </p:txBody>
      </p:sp>
    </p:spTree>
    <p:extLst>
      <p:ext uri="{BB962C8B-B14F-4D97-AF65-F5344CB8AC3E}">
        <p14:creationId xmlns:p14="http://schemas.microsoft.com/office/powerpoint/2010/main" val="13825982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013852F-FBA5-4F1B-9F02-41EE0F4AA7FF}"/>
              </a:ext>
            </a:extLst>
          </p:cNvPr>
          <p:cNvSpPr>
            <a:spLocks noGrp="1"/>
          </p:cNvSpPr>
          <p:nvPr>
            <p:ph type="ctrTitle"/>
          </p:nvPr>
        </p:nvSpPr>
        <p:spPr>
          <a:xfrm>
            <a:off x="1524000" y="781879"/>
            <a:ext cx="9144000" cy="622852"/>
          </a:xfrm>
        </p:spPr>
        <p:txBody>
          <a:bodyPr>
            <a:normAutofit fontScale="90000"/>
          </a:bodyPr>
          <a:lstStyle/>
          <a:p>
            <a:r>
              <a:rPr lang="es-PE" sz="3100" dirty="0">
                <a:latin typeface="Berlin Sans FB" panose="020E0602020502020306" pitchFamily="34" charset="0"/>
              </a:rPr>
              <a:t/>
            </a:r>
            <a:br>
              <a:rPr lang="es-PE" sz="3100" dirty="0">
                <a:latin typeface="Berlin Sans FB" panose="020E0602020502020306" pitchFamily="34" charset="0"/>
              </a:rPr>
            </a:br>
            <a:r>
              <a:rPr lang="es-PE" dirty="0"/>
              <a:t/>
            </a:r>
            <a:br>
              <a:rPr lang="es-PE" dirty="0"/>
            </a:br>
            <a:endParaRPr lang="es-PE" dirty="0"/>
          </a:p>
        </p:txBody>
      </p:sp>
      <p:sp>
        <p:nvSpPr>
          <p:cNvPr id="3" name="Subtítulo 2">
            <a:extLst>
              <a:ext uri="{FF2B5EF4-FFF2-40B4-BE49-F238E27FC236}">
                <a16:creationId xmlns:a16="http://schemas.microsoft.com/office/drawing/2014/main" xmlns="" id="{279E4161-C915-4D32-8AB6-9E13F2356637}"/>
              </a:ext>
            </a:extLst>
          </p:cNvPr>
          <p:cNvSpPr>
            <a:spLocks noGrp="1"/>
          </p:cNvSpPr>
          <p:nvPr>
            <p:ph type="subTitle" idx="1"/>
          </p:nvPr>
        </p:nvSpPr>
        <p:spPr>
          <a:xfrm>
            <a:off x="1524000" y="2001078"/>
            <a:ext cx="4770783" cy="3256722"/>
          </a:xfrm>
        </p:spPr>
        <p:txBody>
          <a:bodyPr/>
          <a:lstStyle/>
          <a:p>
            <a:pPr marL="342900" indent="-342900" algn="l">
              <a:buFont typeface="Wingdings" panose="05000000000000000000" pitchFamily="2" charset="2"/>
              <a:buChar char="v"/>
            </a:pPr>
            <a:r>
              <a:rPr lang="es-PE" cap="none" dirty="0">
                <a:solidFill>
                  <a:schemeClr val="tx1"/>
                </a:solidFill>
                <a:latin typeface="Times New Roman" panose="02020603050405020304" pitchFamily="18" charset="0"/>
                <a:cs typeface="Times New Roman" panose="02020603050405020304" pitchFamily="18" charset="0"/>
              </a:rPr>
              <a:t>convertir a nuestros visitantes en prospectos</a:t>
            </a:r>
          </a:p>
        </p:txBody>
      </p:sp>
      <p:pic>
        <p:nvPicPr>
          <p:cNvPr id="4" name="Imagen 3">
            <a:extLst>
              <a:ext uri="{FF2B5EF4-FFF2-40B4-BE49-F238E27FC236}">
                <a16:creationId xmlns:a16="http://schemas.microsoft.com/office/drawing/2014/main" xmlns="" id="{76B91B0C-0C75-41B3-B07B-556019F0146F}"/>
              </a:ext>
            </a:extLst>
          </p:cNvPr>
          <p:cNvPicPr>
            <a:picLocks noChangeAspect="1"/>
          </p:cNvPicPr>
          <p:nvPr/>
        </p:nvPicPr>
        <p:blipFill rotWithShape="1">
          <a:blip r:embed="rId2"/>
          <a:srcRect l="17702" t="2413" r="7018" b="5376"/>
          <a:stretch/>
        </p:blipFill>
        <p:spPr>
          <a:xfrm>
            <a:off x="6294783" y="2001078"/>
            <a:ext cx="5340626" cy="4280452"/>
          </a:xfrm>
          <a:prstGeom prst="rect">
            <a:avLst/>
          </a:prstGeom>
        </p:spPr>
      </p:pic>
      <p:sp>
        <p:nvSpPr>
          <p:cNvPr id="5" name="Rectángulo 4">
            <a:extLst>
              <a:ext uri="{FF2B5EF4-FFF2-40B4-BE49-F238E27FC236}">
                <a16:creationId xmlns:a16="http://schemas.microsoft.com/office/drawing/2014/main" xmlns="" id="{8FFEA694-D1A9-42B2-B21C-91390DCB42C2}"/>
              </a:ext>
            </a:extLst>
          </p:cNvPr>
          <p:cNvSpPr/>
          <p:nvPr/>
        </p:nvSpPr>
        <p:spPr>
          <a:xfrm>
            <a:off x="2040835" y="480392"/>
            <a:ext cx="8799443" cy="828261"/>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PE" sz="2800" dirty="0">
                <a:latin typeface="Berlin Sans FB" panose="020E0602020502020306" pitchFamily="34" charset="0"/>
              </a:rPr>
              <a:t/>
            </a:r>
            <a:br>
              <a:rPr lang="es-PE" sz="2800" dirty="0">
                <a:latin typeface="Berlin Sans FB" panose="020E0602020502020306" pitchFamily="34" charset="0"/>
              </a:rPr>
            </a:br>
            <a:r>
              <a:rPr lang="es-PE" sz="2800" dirty="0">
                <a:latin typeface="Berlin Sans FB" panose="020E0602020502020306" pitchFamily="34" charset="0"/>
              </a:rPr>
              <a:t>Objetivos de la página </a:t>
            </a:r>
            <a:r>
              <a:rPr lang="es-PE" sz="2800" dirty="0" err="1">
                <a:latin typeface="Berlin Sans FB" panose="020E0602020502020306" pitchFamily="34" charset="0"/>
              </a:rPr>
              <a:t>Silín</a:t>
            </a:r>
            <a:r>
              <a:rPr lang="es-PE" sz="2800" dirty="0">
                <a:latin typeface="Berlin Sans FB" panose="020E0602020502020306" pitchFamily="34" charset="0"/>
              </a:rPr>
              <a:t> Y </a:t>
            </a:r>
            <a:r>
              <a:rPr lang="es-PE" sz="2800" dirty="0" err="1">
                <a:latin typeface="Berlin Sans FB" panose="020E0602020502020306" pitchFamily="34" charset="0"/>
              </a:rPr>
              <a:t>Ruidón</a:t>
            </a:r>
            <a:r>
              <a:rPr lang="es-PE" sz="2800" dirty="0">
                <a:latin typeface="Berlin Sans FB" panose="020E0602020502020306" pitchFamily="34" charset="0"/>
              </a:rPr>
              <a:t>, A La Bulla Dile No</a:t>
            </a:r>
            <a:endParaRPr lang="es-PE" sz="3000" dirty="0">
              <a:latin typeface="Berlin Sans FB Demi" panose="020E0802020502020306" pitchFamily="34" charset="0"/>
            </a:endParaRPr>
          </a:p>
        </p:txBody>
      </p:sp>
    </p:spTree>
    <p:extLst>
      <p:ext uri="{BB962C8B-B14F-4D97-AF65-F5344CB8AC3E}">
        <p14:creationId xmlns:p14="http://schemas.microsoft.com/office/powerpoint/2010/main" val="1943823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xmlns="" id="{0548AEE4-110C-413D-A072-E9440EE3644F}"/>
              </a:ext>
            </a:extLst>
          </p:cNvPr>
          <p:cNvPicPr>
            <a:picLocks noChangeAspect="1"/>
          </p:cNvPicPr>
          <p:nvPr/>
        </p:nvPicPr>
        <p:blipFill>
          <a:blip r:embed="rId2"/>
          <a:stretch>
            <a:fillRect/>
          </a:stretch>
        </p:blipFill>
        <p:spPr>
          <a:xfrm>
            <a:off x="4549637" y="1696278"/>
            <a:ext cx="6648450" cy="4476750"/>
          </a:xfrm>
          <a:prstGeom prst="rect">
            <a:avLst/>
          </a:prstGeom>
        </p:spPr>
      </p:pic>
      <p:sp>
        <p:nvSpPr>
          <p:cNvPr id="3" name="Subtítulo 2">
            <a:extLst>
              <a:ext uri="{FF2B5EF4-FFF2-40B4-BE49-F238E27FC236}">
                <a16:creationId xmlns:a16="http://schemas.microsoft.com/office/drawing/2014/main" xmlns="" id="{5DD24F45-84CA-485B-8B31-DB7C1AF7B419}"/>
              </a:ext>
            </a:extLst>
          </p:cNvPr>
          <p:cNvSpPr>
            <a:spLocks noGrp="1"/>
          </p:cNvSpPr>
          <p:nvPr>
            <p:ph type="subTitle" idx="1"/>
          </p:nvPr>
        </p:nvSpPr>
        <p:spPr>
          <a:xfrm>
            <a:off x="993913" y="1364974"/>
            <a:ext cx="5393635" cy="3892826"/>
          </a:xfrm>
        </p:spPr>
        <p:txBody>
          <a:bodyPr/>
          <a:lstStyle/>
          <a:p>
            <a:pPr marL="342900" indent="-342900" algn="l">
              <a:buFont typeface="Wingdings" panose="05000000000000000000" pitchFamily="2" charset="2"/>
              <a:buChar char="v"/>
            </a:pPr>
            <a:r>
              <a:rPr lang="es-PE" cap="none" dirty="0">
                <a:solidFill>
                  <a:schemeClr val="tx1"/>
                </a:solidFill>
                <a:latin typeface="Times New Roman" panose="02020603050405020304" pitchFamily="18" charset="0"/>
                <a:cs typeface="Times New Roman" panose="02020603050405020304" pitchFamily="18" charset="0"/>
              </a:rPr>
              <a:t>educar para combatir el problema de la contaminación sonora</a:t>
            </a:r>
          </a:p>
        </p:txBody>
      </p:sp>
    </p:spTree>
    <p:extLst>
      <p:ext uri="{BB962C8B-B14F-4D97-AF65-F5344CB8AC3E}">
        <p14:creationId xmlns:p14="http://schemas.microsoft.com/office/powerpoint/2010/main" val="1785319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xmlns="" id="{AF5878F6-0B80-44F3-84BC-793B8B67E095}"/>
              </a:ext>
            </a:extLst>
          </p:cNvPr>
          <p:cNvSpPr>
            <a:spLocks noGrp="1"/>
          </p:cNvSpPr>
          <p:nvPr>
            <p:ph type="subTitle" idx="1"/>
          </p:nvPr>
        </p:nvSpPr>
        <p:spPr>
          <a:xfrm>
            <a:off x="1524000" y="1219200"/>
            <a:ext cx="6241774" cy="4038600"/>
          </a:xfrm>
        </p:spPr>
        <p:txBody>
          <a:bodyPr/>
          <a:lstStyle/>
          <a:p>
            <a:pPr marL="342900" indent="-342900" algn="l">
              <a:buFont typeface="Wingdings" panose="05000000000000000000" pitchFamily="2" charset="2"/>
              <a:buChar char="v"/>
            </a:pPr>
            <a:r>
              <a:rPr lang="es-PE" cap="none" dirty="0">
                <a:solidFill>
                  <a:schemeClr val="tx1"/>
                </a:solidFill>
                <a:latin typeface="Times New Roman" panose="02020603050405020304" pitchFamily="18" charset="0"/>
                <a:cs typeface="Times New Roman" panose="02020603050405020304" pitchFamily="18" charset="0"/>
              </a:rPr>
              <a:t>generar confianza con las personas visitantes</a:t>
            </a:r>
            <a:endParaRPr lang="es-PE" dirty="0">
              <a:solidFill>
                <a:schemeClr val="tx1"/>
              </a:solidFill>
              <a:latin typeface="Times New Roman" panose="02020603050405020304" pitchFamily="18" charset="0"/>
              <a:cs typeface="Times New Roman" panose="02020603050405020304" pitchFamily="18" charset="0"/>
            </a:endParaRPr>
          </a:p>
        </p:txBody>
      </p:sp>
      <p:pic>
        <p:nvPicPr>
          <p:cNvPr id="1026" name="Picture 2" descr="Imagen relacionada">
            <a:extLst>
              <a:ext uri="{FF2B5EF4-FFF2-40B4-BE49-F238E27FC236}">
                <a16:creationId xmlns:a16="http://schemas.microsoft.com/office/drawing/2014/main" xmlns="" id="{06881DD4-10D9-4B66-ACD5-8FCD3B4F3E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8592" y="1871456"/>
            <a:ext cx="7808015"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696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735855" y="345988"/>
            <a:ext cx="4588476" cy="634314"/>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3000" dirty="0">
                <a:latin typeface="Berlin Sans FB Demi" panose="020E0802020502020306" pitchFamily="34" charset="0"/>
              </a:rPr>
              <a:t>INTRODUCCIÓN</a:t>
            </a:r>
          </a:p>
        </p:txBody>
      </p:sp>
      <p:sp>
        <p:nvSpPr>
          <p:cNvPr id="3" name="Rectángulo 2"/>
          <p:cNvSpPr/>
          <p:nvPr/>
        </p:nvSpPr>
        <p:spPr>
          <a:xfrm>
            <a:off x="579549" y="1635617"/>
            <a:ext cx="11088710" cy="4247317"/>
          </a:xfrm>
          <a:prstGeom prst="rect">
            <a:avLst/>
          </a:prstGeom>
        </p:spPr>
        <p:txBody>
          <a:bodyPr wrap="square">
            <a:spAutoFit/>
          </a:bodyPr>
          <a:lstStyle/>
          <a:p>
            <a:pPr algn="ctr">
              <a:lnSpc>
                <a:spcPct val="150000"/>
              </a:lnSpc>
            </a:pPr>
            <a:r>
              <a:rPr lang="es-PE" sz="2000" dirty="0">
                <a:latin typeface="Berlin Sans FB" panose="020E0602020502020306" pitchFamily="34" charset="0"/>
              </a:rPr>
              <a:t>El oído humano es muy sensible a las fluctuaciones de presión del aire. La percepción sensorial de este fenómeno es lo que llamamos sonido</a:t>
            </a:r>
          </a:p>
          <a:p>
            <a:pPr algn="ctr">
              <a:lnSpc>
                <a:spcPct val="150000"/>
              </a:lnSpc>
            </a:pPr>
            <a:r>
              <a:rPr lang="es-PE" sz="2000" dirty="0">
                <a:latin typeface="Berlin Sans FB" panose="020E0602020502020306" pitchFamily="34" charset="0"/>
              </a:rPr>
              <a:t>Llamamos ruido a un sonido no deseado o molesto. </a:t>
            </a:r>
          </a:p>
          <a:p>
            <a:pPr algn="ctr">
              <a:lnSpc>
                <a:spcPct val="150000"/>
              </a:lnSpc>
            </a:pPr>
            <a:r>
              <a:rPr lang="es-PE" sz="2000" dirty="0">
                <a:latin typeface="Berlin Sans FB" panose="020E0602020502020306" pitchFamily="34" charset="0"/>
              </a:rPr>
              <a:t>Las tres principales características del sonido son: amplitud, frecuencia y patrón temporal.</a:t>
            </a:r>
          </a:p>
          <a:p>
            <a:pPr algn="ctr">
              <a:lnSpc>
                <a:spcPct val="150000"/>
              </a:lnSpc>
            </a:pPr>
            <a:r>
              <a:rPr lang="es-PE" sz="2000" dirty="0">
                <a:latin typeface="Berlin Sans FB" panose="020E0602020502020306" pitchFamily="34" charset="0"/>
              </a:rPr>
              <a:t> Se la cuantifica a través del Nivel de Presión Sonora, expresado en decibeles. El valor mínimo es de 0 dB. Al valor máximo es 130 dB. El ruido comienza a dañar  a los 70 db. La OMS considera que el límite superior deseable es de 50 dB</a:t>
            </a:r>
          </a:p>
          <a:p>
            <a:pPr algn="ctr">
              <a:lnSpc>
                <a:spcPct val="150000"/>
              </a:lnSpc>
            </a:pPr>
            <a:r>
              <a:rPr lang="es-PE" sz="2000" dirty="0">
                <a:latin typeface="Berlin Sans FB" panose="020E0602020502020306" pitchFamily="34" charset="0"/>
              </a:rPr>
              <a:t>La frecuencia del sonido se expresa en Hertz . El oído humano joven puede percibir sonidos con frecuencias desde 20 Hz hasta 20 kHz , con una respuesta sensible óptima a los sonidos entre 1 y 5 kHz. </a:t>
            </a:r>
            <a:endParaRPr lang="es-PE" sz="1600" dirty="0">
              <a:latin typeface="Berlin Sans FB" panose="020E0602020502020306" pitchFamily="34" charset="0"/>
            </a:endParaRPr>
          </a:p>
        </p:txBody>
      </p:sp>
    </p:spTree>
    <p:extLst>
      <p:ext uri="{BB962C8B-B14F-4D97-AF65-F5344CB8AC3E}">
        <p14:creationId xmlns:p14="http://schemas.microsoft.com/office/powerpoint/2010/main" val="2768356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735855" y="345988"/>
            <a:ext cx="4588476" cy="634314"/>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3000" dirty="0">
                <a:latin typeface="Berlin Sans FB Demi" panose="020E0802020502020306" pitchFamily="34" charset="0"/>
              </a:rPr>
              <a:t>CONCEPTOS</a:t>
            </a:r>
          </a:p>
        </p:txBody>
      </p:sp>
      <p:sp>
        <p:nvSpPr>
          <p:cNvPr id="4" name="Marcador de contenido 3"/>
          <p:cNvSpPr>
            <a:spLocks noGrp="1"/>
          </p:cNvSpPr>
          <p:nvPr>
            <p:ph sz="quarter" idx="13"/>
          </p:nvPr>
        </p:nvSpPr>
        <p:spPr>
          <a:xfrm>
            <a:off x="453016" y="1488705"/>
            <a:ext cx="6630171" cy="4764611"/>
          </a:xfrm>
          <a:gradFill>
            <a:gsLst>
              <a:gs pos="0">
                <a:schemeClr val="bg2">
                  <a:lumMod val="40000"/>
                  <a:lumOff val="60000"/>
                  <a:alpha val="30000"/>
                </a:schemeClr>
              </a:gs>
              <a:gs pos="48000">
                <a:schemeClr val="accent1">
                  <a:lumMod val="30000"/>
                  <a:lumOff val="70000"/>
                  <a:alpha val="46000"/>
                </a:schemeClr>
              </a:gs>
            </a:gsLst>
            <a:lin ang="5400000" scaled="1"/>
          </a:gradFill>
        </p:spPr>
        <p:txBody>
          <a:bodyPr/>
          <a:lstStyle/>
          <a:p>
            <a:pPr marL="446088" lvl="2" algn="just"/>
            <a:r>
              <a:rPr lang="es-PE" sz="2000" b="1" dirty="0">
                <a:latin typeface="Times New Roman" panose="02020603050405020304" pitchFamily="18" charset="0"/>
                <a:cs typeface="Times New Roman" panose="02020603050405020304" pitchFamily="18" charset="0"/>
              </a:rPr>
              <a:t>Sonido</a:t>
            </a:r>
          </a:p>
          <a:p>
            <a:pPr marL="217488" lvl="2" indent="0" algn="just">
              <a:buNone/>
            </a:pPr>
            <a:r>
              <a:rPr lang="es-MX" sz="2000" dirty="0">
                <a:latin typeface="Times New Roman" panose="02020603050405020304" pitchFamily="18" charset="0"/>
                <a:cs typeface="Times New Roman" panose="02020603050405020304" pitchFamily="18" charset="0"/>
              </a:rPr>
              <a:t>D</a:t>
            </a:r>
            <a:r>
              <a:rPr lang="es-MX" sz="2000" cap="none" dirty="0">
                <a:latin typeface="Times New Roman" panose="02020603050405020304" pitchFamily="18" charset="0"/>
                <a:cs typeface="Times New Roman" panose="02020603050405020304" pitchFamily="18" charset="0"/>
              </a:rPr>
              <a:t>esde un punto de vista físico, el sonido es una vibración que se propaga en un medio elástico  ( sólido, líquido o gaseoso) llamamos ruido a un sonido no deseado o molesto. la clasificación de un sonido en la categoría de ruido es subjetiva, dependiendo de los individuos y las circunstancias. para que se produzca un sonido es necesaria la existencia de :</a:t>
            </a:r>
          </a:p>
          <a:p>
            <a:pPr marL="217488" lvl="2" indent="0" algn="just">
              <a:buNone/>
            </a:pPr>
            <a:r>
              <a:rPr lang="es-MX" sz="2000" cap="none" dirty="0">
                <a:latin typeface="Times New Roman" panose="02020603050405020304" pitchFamily="18" charset="0"/>
                <a:cs typeface="Times New Roman" panose="02020603050405020304" pitchFamily="18" charset="0"/>
              </a:rPr>
              <a:t>- un medio elástico transmisor de esas vibraciones.</a:t>
            </a:r>
          </a:p>
          <a:p>
            <a:pPr marL="217488" lvl="2" indent="0" algn="just">
              <a:buNone/>
            </a:pPr>
            <a:r>
              <a:rPr lang="es-PE" sz="2000" cap="none" dirty="0">
                <a:latin typeface="Times New Roman" panose="02020603050405020304" pitchFamily="18" charset="0"/>
                <a:cs typeface="Times New Roman" panose="02020603050405020304" pitchFamily="18" charset="0"/>
              </a:rPr>
              <a:t>- un medio elástico transmisor de esas vibraciones. </a:t>
            </a:r>
          </a:p>
          <a:p>
            <a:pPr marL="217488" lvl="2" indent="0" algn="just">
              <a:buNone/>
            </a:pPr>
            <a:r>
              <a:rPr lang="es-PE" sz="2000" cap="none" dirty="0">
                <a:latin typeface="Times New Roman" panose="02020603050405020304" pitchFamily="18" charset="0"/>
                <a:cs typeface="Times New Roman" panose="02020603050405020304" pitchFamily="18" charset="0"/>
              </a:rPr>
              <a:t>- un receptor que capte dichas vibraciones.</a:t>
            </a:r>
          </a:p>
          <a:p>
            <a:endParaRPr lang="es-PE" dirty="0"/>
          </a:p>
        </p:txBody>
      </p:sp>
      <p:pic>
        <p:nvPicPr>
          <p:cNvPr id="1026" name="Picture 2" descr="Resultado de imagen para cual es la diferencia de ruido y sonido"/>
          <p:cNvPicPr>
            <a:picLocks noChangeAspect="1" noChangeArrowheads="1"/>
          </p:cNvPicPr>
          <p:nvPr/>
        </p:nvPicPr>
        <p:blipFill rotWithShape="1">
          <a:blip r:embed="rId2">
            <a:extLst>
              <a:ext uri="{28A0092B-C50C-407E-A947-70E740481C1C}">
                <a14:useLocalDpi xmlns:a14="http://schemas.microsoft.com/office/drawing/2010/main" val="0"/>
              </a:ext>
            </a:extLst>
          </a:blip>
          <a:srcRect l="614" t="21404" r="45606" b="31628"/>
          <a:stretch/>
        </p:blipFill>
        <p:spPr bwMode="auto">
          <a:xfrm>
            <a:off x="7492179" y="2169994"/>
            <a:ext cx="4306821" cy="27432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388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735855" y="345988"/>
            <a:ext cx="4588476" cy="634314"/>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3000" dirty="0">
                <a:latin typeface="Berlin Sans FB Demi" panose="020E0802020502020306" pitchFamily="34" charset="0"/>
              </a:rPr>
              <a:t>CONCEPTOS</a:t>
            </a:r>
          </a:p>
        </p:txBody>
      </p:sp>
      <p:sp>
        <p:nvSpPr>
          <p:cNvPr id="4" name="Marcador de contenido 3"/>
          <p:cNvSpPr>
            <a:spLocks noGrp="1"/>
          </p:cNvSpPr>
          <p:nvPr>
            <p:ph sz="quarter" idx="13"/>
          </p:nvPr>
        </p:nvSpPr>
        <p:spPr>
          <a:xfrm>
            <a:off x="450376" y="1203864"/>
            <a:ext cx="7465326" cy="5046810"/>
          </a:xfrm>
          <a:gradFill>
            <a:gsLst>
              <a:gs pos="0">
                <a:schemeClr val="accent2">
                  <a:lumMod val="20000"/>
                  <a:lumOff val="80000"/>
                  <a:alpha val="4000"/>
                </a:schemeClr>
              </a:gs>
              <a:gs pos="94000">
                <a:schemeClr val="accent2">
                  <a:lumMod val="20000"/>
                  <a:lumOff val="80000"/>
                  <a:alpha val="49000"/>
                </a:schemeClr>
              </a:gs>
            </a:gsLst>
            <a:lin ang="5400000" scaled="1"/>
          </a:gradFill>
        </p:spPr>
        <p:txBody>
          <a:bodyPr>
            <a:normAutofit/>
          </a:bodyPr>
          <a:lstStyle/>
          <a:p>
            <a:pPr marL="228600" lvl="2">
              <a:spcBef>
                <a:spcPts val="1000"/>
              </a:spcBef>
            </a:pPr>
            <a:r>
              <a:rPr lang="es-PE" sz="2000" b="1" dirty="0">
                <a:latin typeface="Times New Roman" panose="02020603050405020304" pitchFamily="18" charset="0"/>
                <a:cs typeface="Times New Roman" panose="02020603050405020304" pitchFamily="18" charset="0"/>
              </a:rPr>
              <a:t>Ruido y Contaminación Sonora</a:t>
            </a:r>
            <a:endParaRPr lang="es-MX" sz="2000" b="1" dirty="0">
              <a:latin typeface="Times New Roman" panose="02020603050405020304" pitchFamily="18" charset="0"/>
              <a:cs typeface="Times New Roman" panose="02020603050405020304" pitchFamily="18" charset="0"/>
            </a:endParaRPr>
          </a:p>
          <a:p>
            <a:pPr marL="0" indent="0" algn="just">
              <a:buNone/>
            </a:pPr>
            <a:r>
              <a:rPr lang="es-MX" sz="2200" dirty="0">
                <a:latin typeface="Times New Roman" panose="02020603050405020304" pitchFamily="18" charset="0"/>
                <a:cs typeface="Times New Roman" panose="02020603050405020304" pitchFamily="18" charset="0"/>
              </a:rPr>
              <a:t>L</a:t>
            </a:r>
            <a:r>
              <a:rPr lang="es-MX" sz="2200" cap="none" dirty="0">
                <a:latin typeface="Times New Roman" panose="02020603050405020304" pitchFamily="18" charset="0"/>
                <a:cs typeface="Times New Roman" panose="02020603050405020304" pitchFamily="18" charset="0"/>
              </a:rPr>
              <a:t>a primera declaración internacional que contempló las consecuencias del ruido sobre la salud humana se remonta a 1972, cuando la organización mundial de la salud (OMS ) decidió catalogarlo genéricamente como un tipo más de contaminación.</a:t>
            </a:r>
          </a:p>
          <a:p>
            <a:pPr marL="0" indent="0" algn="just">
              <a:buNone/>
            </a:pPr>
            <a:r>
              <a:rPr lang="es-MX" sz="2200" cap="none" dirty="0">
                <a:latin typeface="Times New Roman" panose="02020603050405020304" pitchFamily="18" charset="0"/>
                <a:cs typeface="Times New Roman" panose="02020603050405020304" pitchFamily="18" charset="0"/>
              </a:rPr>
              <a:t>Siete años después, la conferencia de Estocolmo clasificaba al ruido como un contaminante específico. de acuerdo con las definiciones generales del momento un contaminante es aquel agente que puede afectar adversamente a la salud y el bienestar de las personas, y al pleno uso y disfrute de la propiedad. </a:t>
            </a:r>
            <a:endParaRPr lang="es-PE" dirty="0"/>
          </a:p>
        </p:txBody>
      </p:sp>
      <p:pic>
        <p:nvPicPr>
          <p:cNvPr id="2054" name="Picture 6"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9866" y="2115403"/>
            <a:ext cx="2607526" cy="261157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0223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735855" y="345988"/>
            <a:ext cx="4588476" cy="634314"/>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3000" dirty="0">
                <a:latin typeface="Berlin Sans FB Demi" panose="020E0802020502020306" pitchFamily="34" charset="0"/>
              </a:rPr>
              <a:t>CONCEPTOS</a:t>
            </a:r>
          </a:p>
        </p:txBody>
      </p:sp>
      <p:sp>
        <p:nvSpPr>
          <p:cNvPr id="4" name="Marcador de contenido 3"/>
          <p:cNvSpPr>
            <a:spLocks noGrp="1"/>
          </p:cNvSpPr>
          <p:nvPr>
            <p:ph sz="quarter" idx="13"/>
          </p:nvPr>
        </p:nvSpPr>
        <p:spPr>
          <a:xfrm>
            <a:off x="805218" y="1473958"/>
            <a:ext cx="10472382" cy="5022376"/>
          </a:xfrm>
          <a:gradFill>
            <a:gsLst>
              <a:gs pos="10000">
                <a:schemeClr val="bg2">
                  <a:tint val="84000"/>
                  <a:shade val="100000"/>
                  <a:hueMod val="92000"/>
                  <a:satMod val="180000"/>
                  <a:lumMod val="114000"/>
                  <a:alpha val="20000"/>
                </a:schemeClr>
              </a:gs>
              <a:gs pos="100000">
                <a:schemeClr val="bg2">
                  <a:shade val="92000"/>
                  <a:satMod val="170000"/>
                  <a:lumMod val="96000"/>
                  <a:alpha val="60000"/>
                </a:schemeClr>
              </a:gs>
            </a:gsLst>
            <a:lin ang="5400000" scaled="0"/>
          </a:gradFill>
        </p:spPr>
        <p:txBody>
          <a:bodyPr>
            <a:normAutofit/>
          </a:bodyPr>
          <a:lstStyle/>
          <a:p>
            <a:pPr marL="228600" lvl="2">
              <a:spcBef>
                <a:spcPts val="1000"/>
              </a:spcBef>
            </a:pPr>
            <a:r>
              <a:rPr lang="es-PE" sz="2000" b="1" dirty="0">
                <a:latin typeface="Times New Roman" panose="02020603050405020304" pitchFamily="18" charset="0"/>
                <a:cs typeface="Times New Roman" panose="02020603050405020304" pitchFamily="18" charset="0"/>
              </a:rPr>
              <a:t>Ruido y Contaminación Sonora</a:t>
            </a:r>
            <a:endParaRPr lang="es-PE" sz="2000" dirty="0">
              <a:latin typeface="Times New Roman" panose="02020603050405020304" pitchFamily="18" charset="0"/>
              <a:cs typeface="Times New Roman" panose="02020603050405020304" pitchFamily="18" charset="0"/>
            </a:endParaRPr>
          </a:p>
          <a:p>
            <a:pPr marL="0" indent="0">
              <a:buNone/>
            </a:pPr>
            <a:r>
              <a:rPr lang="es-MX" sz="2400" dirty="0">
                <a:latin typeface="Times New Roman" panose="02020603050405020304" pitchFamily="18" charset="0"/>
                <a:cs typeface="Times New Roman" panose="02020603050405020304" pitchFamily="18" charset="0"/>
              </a:rPr>
              <a:t>A</a:t>
            </a:r>
            <a:r>
              <a:rPr lang="es-MX" sz="2400" cap="none" dirty="0">
                <a:latin typeface="Times New Roman" panose="02020603050405020304" pitchFamily="18" charset="0"/>
                <a:cs typeface="Times New Roman" panose="02020603050405020304" pitchFamily="18" charset="0"/>
              </a:rPr>
              <a:t>l respecto gallardo ( 2010 ), uno de los fundadores de la asociación española      “ juristas contra el ruido ”, ha calificado este contaminante como “ una forma de criminalidad ” y al respecto ha escrito: </a:t>
            </a:r>
          </a:p>
          <a:p>
            <a:pPr marL="0" indent="0" algn="just">
              <a:buNone/>
            </a:pPr>
            <a:r>
              <a:rPr lang="es-MX" sz="2400" dirty="0">
                <a:solidFill>
                  <a:schemeClr val="accent1">
                    <a:lumMod val="75000"/>
                  </a:schemeClr>
                </a:solidFill>
                <a:latin typeface="Times New Roman" panose="02020603050405020304" pitchFamily="18" charset="0"/>
                <a:cs typeface="Times New Roman" panose="02020603050405020304" pitchFamily="18" charset="0"/>
              </a:rPr>
              <a:t>“ </a:t>
            </a:r>
            <a:r>
              <a:rPr lang="es-MX" sz="2400" i="1" dirty="0">
                <a:solidFill>
                  <a:schemeClr val="accent1">
                    <a:lumMod val="75000"/>
                  </a:schemeClr>
                </a:solidFill>
                <a:latin typeface="Times New Roman" panose="02020603050405020304" pitchFamily="18" charset="0"/>
                <a:cs typeface="Times New Roman" panose="02020603050405020304" pitchFamily="18" charset="0"/>
              </a:rPr>
              <a:t>A </a:t>
            </a:r>
            <a:r>
              <a:rPr lang="es-MX" sz="2400" i="1" cap="none" dirty="0">
                <a:solidFill>
                  <a:schemeClr val="accent1">
                    <a:lumMod val="75000"/>
                  </a:schemeClr>
                </a:solidFill>
                <a:latin typeface="Times New Roman" panose="02020603050405020304" pitchFamily="18" charset="0"/>
                <a:cs typeface="Times New Roman" panose="02020603050405020304" pitchFamily="18" charset="0"/>
              </a:rPr>
              <a:t>lo largo de la historia de la humanidad se ha reconocido en el ruido su capacidad para molestar, perturbar la tranquilidad y el descanso, servir como herramienta de tortura y, así mismo, instrumentalizarse modernamente a modo de arma criminal con la que causar lesiones ( en este sentido, el ruido sería el « cuchillo » con el que « cortar » el sueño </a:t>
            </a:r>
            <a:r>
              <a:rPr lang="es-MX" sz="2400" i="1" dirty="0">
                <a:solidFill>
                  <a:schemeClr val="accent1">
                    <a:lumMod val="75000"/>
                  </a:schemeClr>
                </a:solidFill>
                <a:latin typeface="Times New Roman" panose="02020603050405020304" pitchFamily="18" charset="0"/>
                <a:cs typeface="Times New Roman" panose="02020603050405020304" pitchFamily="18" charset="0"/>
              </a:rPr>
              <a:t>).”</a:t>
            </a:r>
            <a:endParaRPr lang="es-PE" sz="2400" i="1" dirty="0">
              <a:solidFill>
                <a:schemeClr val="accent1">
                  <a:lumMod val="75000"/>
                </a:schemeClr>
              </a:solidFill>
              <a:latin typeface="Times New Roman" panose="02020603050405020304" pitchFamily="18" charset="0"/>
              <a:cs typeface="Times New Roman" panose="02020603050405020304" pitchFamily="18" charset="0"/>
            </a:endParaRPr>
          </a:p>
          <a:p>
            <a:endParaRPr lang="es-PE" dirty="0"/>
          </a:p>
        </p:txBody>
      </p:sp>
    </p:spTree>
    <p:extLst>
      <p:ext uri="{BB962C8B-B14F-4D97-AF65-F5344CB8AC3E}">
        <p14:creationId xmlns:p14="http://schemas.microsoft.com/office/powerpoint/2010/main" val="2000150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735855" y="345988"/>
            <a:ext cx="4588476" cy="634314"/>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3000" dirty="0">
                <a:latin typeface="Berlin Sans FB Demi" panose="020E0802020502020306" pitchFamily="34" charset="0"/>
              </a:rPr>
              <a:t>CARACTERÍSTICAS</a:t>
            </a:r>
          </a:p>
        </p:txBody>
      </p:sp>
      <p:sp>
        <p:nvSpPr>
          <p:cNvPr id="4" name="Marcador de contenido 3"/>
          <p:cNvSpPr>
            <a:spLocks noGrp="1"/>
          </p:cNvSpPr>
          <p:nvPr>
            <p:ph sz="quarter" idx="13"/>
          </p:nvPr>
        </p:nvSpPr>
        <p:spPr>
          <a:xfrm>
            <a:off x="1610437" y="2267862"/>
            <a:ext cx="3985146" cy="3245834"/>
          </a:xfrm>
          <a:gradFill>
            <a:gsLst>
              <a:gs pos="0">
                <a:schemeClr val="bg2">
                  <a:tint val="84000"/>
                  <a:shade val="100000"/>
                  <a:hueMod val="92000"/>
                  <a:satMod val="180000"/>
                  <a:lumMod val="114000"/>
                  <a:alpha val="29000"/>
                </a:schemeClr>
              </a:gs>
              <a:gs pos="100000">
                <a:schemeClr val="bg2">
                  <a:shade val="92000"/>
                  <a:satMod val="170000"/>
                  <a:lumMod val="96000"/>
                  <a:alpha val="36000"/>
                </a:schemeClr>
              </a:gs>
            </a:gsLst>
            <a:lin ang="5400000" scaled="0"/>
          </a:gradFill>
        </p:spPr>
        <p:txBody>
          <a:bodyPr>
            <a:normAutofit/>
          </a:bodyPr>
          <a:lstStyle/>
          <a:p>
            <a:pPr lvl="0"/>
            <a:r>
              <a:rPr lang="es-PE" sz="2400" dirty="0">
                <a:latin typeface="Times New Roman" panose="02020603050405020304" pitchFamily="18" charset="0"/>
                <a:cs typeface="Times New Roman" panose="02020603050405020304" pitchFamily="18" charset="0"/>
              </a:rPr>
              <a:t>D</a:t>
            </a:r>
            <a:r>
              <a:rPr lang="es-PE" sz="2400" cap="none" dirty="0">
                <a:latin typeface="Times New Roman" panose="02020603050405020304" pitchFamily="18" charset="0"/>
                <a:cs typeface="Times New Roman" panose="02020603050405020304" pitchFamily="18" charset="0"/>
              </a:rPr>
              <a:t>eterminar el lugar</a:t>
            </a:r>
          </a:p>
          <a:p>
            <a:pPr lvl="0"/>
            <a:r>
              <a:rPr lang="es-PE" sz="2400" dirty="0">
                <a:latin typeface="Times New Roman" panose="02020603050405020304" pitchFamily="18" charset="0"/>
                <a:cs typeface="Times New Roman" panose="02020603050405020304" pitchFamily="18" charset="0"/>
              </a:rPr>
              <a:t>S</a:t>
            </a:r>
            <a:r>
              <a:rPr lang="es-PE" sz="2400" cap="none" dirty="0">
                <a:latin typeface="Times New Roman" panose="02020603050405020304" pitchFamily="18" charset="0"/>
                <a:cs typeface="Times New Roman" panose="02020603050405020304" pitchFamily="18" charset="0"/>
              </a:rPr>
              <a:t>e establece plan de acción</a:t>
            </a:r>
          </a:p>
          <a:p>
            <a:pPr lvl="0"/>
            <a:r>
              <a:rPr lang="es-PE" sz="2400" dirty="0">
                <a:latin typeface="Times New Roman" panose="02020603050405020304" pitchFamily="18" charset="0"/>
                <a:cs typeface="Times New Roman" panose="02020603050405020304" pitchFamily="18" charset="0"/>
              </a:rPr>
              <a:t>M</a:t>
            </a:r>
            <a:r>
              <a:rPr lang="es-PE" sz="2400" cap="none" dirty="0">
                <a:latin typeface="Times New Roman" panose="02020603050405020304" pitchFamily="18" charset="0"/>
                <a:cs typeface="Times New Roman" panose="02020603050405020304" pitchFamily="18" charset="0"/>
              </a:rPr>
              <a:t>edir la falta información</a:t>
            </a:r>
          </a:p>
          <a:p>
            <a:pPr lvl="0"/>
            <a:r>
              <a:rPr lang="es-PE" sz="2400" dirty="0">
                <a:latin typeface="Times New Roman" panose="02020603050405020304" pitchFamily="18" charset="0"/>
                <a:cs typeface="Times New Roman" panose="02020603050405020304" pitchFamily="18" charset="0"/>
              </a:rPr>
              <a:t>C</a:t>
            </a:r>
            <a:r>
              <a:rPr lang="es-PE" sz="2400" cap="none" dirty="0">
                <a:latin typeface="Times New Roman" panose="02020603050405020304" pitchFamily="18" charset="0"/>
                <a:cs typeface="Times New Roman" panose="02020603050405020304" pitchFamily="18" charset="0"/>
              </a:rPr>
              <a:t>ampañas de información</a:t>
            </a:r>
          </a:p>
          <a:p>
            <a:pPr lvl="0"/>
            <a:r>
              <a:rPr lang="es-PE" sz="2400" dirty="0">
                <a:latin typeface="Times New Roman" panose="02020603050405020304" pitchFamily="18" charset="0"/>
                <a:cs typeface="Times New Roman" panose="02020603050405020304" pitchFamily="18" charset="0"/>
              </a:rPr>
              <a:t>M</a:t>
            </a:r>
            <a:r>
              <a:rPr lang="es-PE" sz="2400" cap="none" dirty="0">
                <a:latin typeface="Times New Roman" panose="02020603050405020304" pitchFamily="18" charset="0"/>
                <a:cs typeface="Times New Roman" panose="02020603050405020304" pitchFamily="18" charset="0"/>
              </a:rPr>
              <a:t>ateriales informativos</a:t>
            </a:r>
          </a:p>
          <a:p>
            <a:pPr marL="0" indent="0">
              <a:buNone/>
            </a:pPr>
            <a:endParaRPr lang="es-PE" dirty="0"/>
          </a:p>
        </p:txBody>
      </p:sp>
      <p:pic>
        <p:nvPicPr>
          <p:cNvPr id="3076" name="Picture 4" descr="Imagen relacionada"/>
          <p:cNvPicPr>
            <a:picLocks noChangeAspect="1" noChangeArrowheads="1"/>
          </p:cNvPicPr>
          <p:nvPr/>
        </p:nvPicPr>
        <p:blipFill rotWithShape="1">
          <a:blip r:embed="rId2">
            <a:extLst>
              <a:ext uri="{28A0092B-C50C-407E-A947-70E740481C1C}">
                <a14:useLocalDpi xmlns:a14="http://schemas.microsoft.com/office/drawing/2010/main" val="0"/>
              </a:ext>
            </a:extLst>
          </a:blip>
          <a:srcRect l="2508" r="46626" b="4358"/>
          <a:stretch/>
        </p:blipFill>
        <p:spPr bwMode="auto">
          <a:xfrm>
            <a:off x="6332562" y="1561571"/>
            <a:ext cx="4844956" cy="4554940"/>
          </a:xfrm>
          <a:prstGeom prst="ellipse">
            <a:avLst/>
          </a:prstGeom>
          <a:gradFill>
            <a:gsLst>
              <a:gs pos="0">
                <a:schemeClr val="bg2">
                  <a:tint val="84000"/>
                  <a:shade val="100000"/>
                  <a:hueMod val="92000"/>
                  <a:satMod val="180000"/>
                  <a:lumMod val="114000"/>
                  <a:alpha val="29000"/>
                </a:schemeClr>
              </a:gs>
              <a:gs pos="100000">
                <a:schemeClr val="bg2">
                  <a:shade val="92000"/>
                  <a:satMod val="170000"/>
                  <a:lumMod val="96000"/>
                  <a:alpha val="36000"/>
                </a:schemeClr>
              </a:gs>
            </a:gsLst>
            <a:lin ang="5400000" scaled="0"/>
          </a:gradFill>
          <a:ln>
            <a:noFill/>
          </a:ln>
          <a:effectLst>
            <a:softEdge rad="112500"/>
          </a:effectLst>
        </p:spPr>
      </p:pic>
    </p:spTree>
    <p:extLst>
      <p:ext uri="{BB962C8B-B14F-4D97-AF65-F5344CB8AC3E}">
        <p14:creationId xmlns:p14="http://schemas.microsoft.com/office/powerpoint/2010/main" val="1238447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p:cNvGraphicFramePr>
            <a:graphicFrameLocks noGrp="1"/>
          </p:cNvGraphicFramePr>
          <p:nvPr>
            <p:extLst>
              <p:ext uri="{D42A27DB-BD31-4B8C-83A1-F6EECF244321}">
                <p14:modId xmlns:p14="http://schemas.microsoft.com/office/powerpoint/2010/main" val="624856904"/>
              </p:ext>
            </p:extLst>
          </p:nvPr>
        </p:nvGraphicFramePr>
        <p:xfrm>
          <a:off x="2606749" y="2787826"/>
          <a:ext cx="6846691" cy="3459660"/>
        </p:xfrm>
        <a:graphic>
          <a:graphicData uri="http://schemas.openxmlformats.org/drawingml/2006/table">
            <a:tbl>
              <a:tblPr firstRow="1" firstCol="1" bandRow="1">
                <a:tableStyleId>{7DF18680-E054-41AD-8BC1-D1AEF772440D}</a:tableStyleId>
              </a:tblPr>
              <a:tblGrid>
                <a:gridCol w="2396501">
                  <a:extLst>
                    <a:ext uri="{9D8B030D-6E8A-4147-A177-3AD203B41FA5}">
                      <a16:colId xmlns:a16="http://schemas.microsoft.com/office/drawing/2014/main" xmlns="" val="20000"/>
                    </a:ext>
                  </a:extLst>
                </a:gridCol>
                <a:gridCol w="2225095">
                  <a:extLst>
                    <a:ext uri="{9D8B030D-6E8A-4147-A177-3AD203B41FA5}">
                      <a16:colId xmlns:a16="http://schemas.microsoft.com/office/drawing/2014/main" xmlns="" val="20001"/>
                    </a:ext>
                  </a:extLst>
                </a:gridCol>
                <a:gridCol w="2225095">
                  <a:extLst>
                    <a:ext uri="{9D8B030D-6E8A-4147-A177-3AD203B41FA5}">
                      <a16:colId xmlns:a16="http://schemas.microsoft.com/office/drawing/2014/main" xmlns="" val="20002"/>
                    </a:ext>
                  </a:extLst>
                </a:gridCol>
              </a:tblGrid>
              <a:tr h="400847">
                <a:tc rowSpan="2">
                  <a:txBody>
                    <a:bodyPr/>
                    <a:lstStyle/>
                    <a:p>
                      <a:pPr marL="457200">
                        <a:lnSpc>
                          <a:spcPct val="150000"/>
                        </a:lnSpc>
                        <a:spcBef>
                          <a:spcPts val="2400"/>
                        </a:spcBef>
                        <a:spcAft>
                          <a:spcPts val="0"/>
                        </a:spcAft>
                      </a:pPr>
                      <a:endParaRPr lang="es-PE" sz="1200" dirty="0">
                        <a:effectLst/>
                      </a:endParaRPr>
                    </a:p>
                    <a:p>
                      <a:pPr marL="457200">
                        <a:lnSpc>
                          <a:spcPct val="150000"/>
                        </a:lnSpc>
                        <a:spcBef>
                          <a:spcPts val="2400"/>
                        </a:spcBef>
                        <a:spcAft>
                          <a:spcPts val="0"/>
                        </a:spcAft>
                      </a:pPr>
                      <a:r>
                        <a:rPr lang="es-PE" sz="1200" dirty="0">
                          <a:effectLst/>
                        </a:rPr>
                        <a:t>ZONAS DE APLICACIÓN</a:t>
                      </a:r>
                      <a:endParaRPr lang="es-PE"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marL="457200" algn="ctr">
                        <a:lnSpc>
                          <a:spcPct val="150000"/>
                        </a:lnSpc>
                        <a:spcAft>
                          <a:spcPts val="0"/>
                        </a:spcAft>
                      </a:pPr>
                      <a:r>
                        <a:rPr lang="es-PE" sz="1200" dirty="0">
                          <a:effectLst/>
                        </a:rPr>
                        <a:t>VALORES EXPRESADOS EN LAEQT</a:t>
                      </a:r>
                      <a:endParaRPr lang="es-P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s-PE"/>
                    </a:p>
                  </a:txBody>
                  <a:tcPr/>
                </a:tc>
                <a:extLst>
                  <a:ext uri="{0D108BD9-81ED-4DB2-BD59-A6C34878D82A}">
                    <a16:rowId xmlns:a16="http://schemas.microsoft.com/office/drawing/2014/main" xmlns="" val="10000"/>
                  </a:ext>
                </a:extLst>
              </a:tr>
              <a:tr h="1121834">
                <a:tc vMerge="1">
                  <a:txBody>
                    <a:bodyPr/>
                    <a:lstStyle/>
                    <a:p>
                      <a:endParaRPr lang="es-PE"/>
                    </a:p>
                  </a:txBody>
                  <a:tcPr/>
                </a:tc>
                <a:tc>
                  <a:txBody>
                    <a:bodyPr/>
                    <a:lstStyle/>
                    <a:p>
                      <a:pPr marL="457200" algn="ctr">
                        <a:lnSpc>
                          <a:spcPct val="150000"/>
                        </a:lnSpc>
                        <a:spcAft>
                          <a:spcPts val="0"/>
                        </a:spcAft>
                      </a:pPr>
                      <a:r>
                        <a:rPr lang="es-PE" sz="1200">
                          <a:effectLst/>
                        </a:rPr>
                        <a:t>HORARIO DIURNO</a:t>
                      </a:r>
                    </a:p>
                    <a:p>
                      <a:pPr marL="457200" algn="ctr">
                        <a:lnSpc>
                          <a:spcPct val="150000"/>
                        </a:lnSpc>
                        <a:spcAft>
                          <a:spcPts val="0"/>
                        </a:spcAft>
                      </a:pPr>
                      <a:r>
                        <a:rPr lang="es-PE" sz="1200">
                          <a:effectLst/>
                        </a:rPr>
                        <a:t>(07:01 A 22:00)</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50000"/>
                        </a:lnSpc>
                        <a:spcAft>
                          <a:spcPts val="0"/>
                        </a:spcAft>
                      </a:pPr>
                      <a:r>
                        <a:rPr lang="es-PE" sz="1200">
                          <a:effectLst/>
                        </a:rPr>
                        <a:t>HORARIO NOCTURNO</a:t>
                      </a:r>
                    </a:p>
                    <a:p>
                      <a:pPr marL="457200" algn="ctr">
                        <a:lnSpc>
                          <a:spcPct val="150000"/>
                        </a:lnSpc>
                        <a:spcAft>
                          <a:spcPts val="0"/>
                        </a:spcAft>
                      </a:pPr>
                      <a:r>
                        <a:rPr lang="es-PE" sz="1200">
                          <a:effectLst/>
                        </a:rPr>
                        <a:t>(22:01 A 07:00)</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1"/>
                  </a:ext>
                </a:extLst>
              </a:tr>
              <a:tr h="734438">
                <a:tc>
                  <a:txBody>
                    <a:bodyPr/>
                    <a:lstStyle/>
                    <a:p>
                      <a:pPr marL="457200" algn="l">
                        <a:lnSpc>
                          <a:spcPct val="150000"/>
                        </a:lnSpc>
                        <a:spcAft>
                          <a:spcPts val="0"/>
                        </a:spcAft>
                      </a:pPr>
                      <a:r>
                        <a:rPr lang="es-PE" sz="1200" dirty="0">
                          <a:effectLst/>
                        </a:rPr>
                        <a:t>Zona de protección especial</a:t>
                      </a:r>
                      <a:endParaRPr lang="es-PE"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50000"/>
                        </a:lnSpc>
                        <a:spcAft>
                          <a:spcPts val="0"/>
                        </a:spcAft>
                      </a:pPr>
                      <a:r>
                        <a:rPr lang="es-PE" sz="1200">
                          <a:effectLst/>
                        </a:rPr>
                        <a:t>50 dB</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50000"/>
                        </a:lnSpc>
                        <a:spcAft>
                          <a:spcPts val="0"/>
                        </a:spcAft>
                      </a:pPr>
                      <a:r>
                        <a:rPr lang="es-PE" sz="1200" dirty="0">
                          <a:effectLst/>
                        </a:rPr>
                        <a:t>40 dB</a:t>
                      </a:r>
                      <a:endParaRPr lang="es-PE"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2"/>
                  </a:ext>
                </a:extLst>
              </a:tr>
              <a:tr h="400847">
                <a:tc>
                  <a:txBody>
                    <a:bodyPr/>
                    <a:lstStyle/>
                    <a:p>
                      <a:pPr marL="457200" algn="just">
                        <a:lnSpc>
                          <a:spcPct val="150000"/>
                        </a:lnSpc>
                        <a:spcAft>
                          <a:spcPts val="0"/>
                        </a:spcAft>
                      </a:pPr>
                      <a:r>
                        <a:rPr lang="es-PE" sz="1200">
                          <a:effectLst/>
                        </a:rPr>
                        <a:t>Zona residencial</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50000"/>
                        </a:lnSpc>
                        <a:spcAft>
                          <a:spcPts val="0"/>
                        </a:spcAft>
                      </a:pPr>
                      <a:r>
                        <a:rPr lang="es-PE" sz="1200" dirty="0">
                          <a:effectLst/>
                        </a:rPr>
                        <a:t>60 dB</a:t>
                      </a:r>
                      <a:endParaRPr lang="es-PE"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50000"/>
                        </a:lnSpc>
                        <a:spcAft>
                          <a:spcPts val="0"/>
                        </a:spcAft>
                      </a:pPr>
                      <a:r>
                        <a:rPr lang="es-PE" sz="1200">
                          <a:effectLst/>
                        </a:rPr>
                        <a:t>50 dB</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3"/>
                  </a:ext>
                </a:extLst>
              </a:tr>
              <a:tr h="400847">
                <a:tc>
                  <a:txBody>
                    <a:bodyPr/>
                    <a:lstStyle/>
                    <a:p>
                      <a:pPr marL="457200" algn="just">
                        <a:lnSpc>
                          <a:spcPct val="150000"/>
                        </a:lnSpc>
                        <a:spcAft>
                          <a:spcPts val="0"/>
                        </a:spcAft>
                      </a:pPr>
                      <a:r>
                        <a:rPr lang="es-PE" sz="1200">
                          <a:effectLst/>
                        </a:rPr>
                        <a:t>Zona comercial</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50000"/>
                        </a:lnSpc>
                        <a:spcAft>
                          <a:spcPts val="0"/>
                        </a:spcAft>
                      </a:pPr>
                      <a:r>
                        <a:rPr lang="es-PE" sz="1200">
                          <a:effectLst/>
                        </a:rPr>
                        <a:t>70 dB</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50000"/>
                        </a:lnSpc>
                        <a:spcAft>
                          <a:spcPts val="0"/>
                        </a:spcAft>
                      </a:pPr>
                      <a:r>
                        <a:rPr lang="es-PE" sz="1200">
                          <a:effectLst/>
                        </a:rPr>
                        <a:t>60 dB</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4"/>
                  </a:ext>
                </a:extLst>
              </a:tr>
              <a:tr h="400847">
                <a:tc>
                  <a:txBody>
                    <a:bodyPr/>
                    <a:lstStyle/>
                    <a:p>
                      <a:pPr marL="457200" algn="just">
                        <a:lnSpc>
                          <a:spcPct val="150000"/>
                        </a:lnSpc>
                        <a:spcAft>
                          <a:spcPts val="0"/>
                        </a:spcAft>
                      </a:pPr>
                      <a:r>
                        <a:rPr lang="es-PE" sz="1200">
                          <a:effectLst/>
                        </a:rPr>
                        <a:t>Zona industrial</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50000"/>
                        </a:lnSpc>
                        <a:spcAft>
                          <a:spcPts val="0"/>
                        </a:spcAft>
                      </a:pPr>
                      <a:r>
                        <a:rPr lang="es-PE" sz="1200">
                          <a:effectLst/>
                        </a:rPr>
                        <a:t>80 dB</a:t>
                      </a:r>
                      <a:endParaRPr lang="es-PE"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50000"/>
                        </a:lnSpc>
                        <a:spcAft>
                          <a:spcPts val="0"/>
                        </a:spcAft>
                      </a:pPr>
                      <a:r>
                        <a:rPr lang="es-PE" sz="1200" dirty="0">
                          <a:effectLst/>
                        </a:rPr>
                        <a:t>70 dB</a:t>
                      </a:r>
                      <a:endParaRPr lang="es-PE"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5"/>
                  </a:ext>
                </a:extLst>
              </a:tr>
            </a:tbl>
          </a:graphicData>
        </a:graphic>
      </p:graphicFrame>
      <p:sp>
        <p:nvSpPr>
          <p:cNvPr id="3" name="Rectángulo 2"/>
          <p:cNvSpPr/>
          <p:nvPr/>
        </p:nvSpPr>
        <p:spPr>
          <a:xfrm>
            <a:off x="1268625" y="2069411"/>
            <a:ext cx="9522939" cy="455317"/>
          </a:xfrm>
          <a:prstGeom prst="rect">
            <a:avLst/>
          </a:prstGeom>
        </p:spPr>
        <p:txBody>
          <a:bodyPr wrap="square">
            <a:spAutoFit/>
          </a:bodyPr>
          <a:lstStyle/>
          <a:p>
            <a:pPr marL="252095">
              <a:lnSpc>
                <a:spcPct val="150000"/>
              </a:lnSpc>
              <a:spcAft>
                <a:spcPts val="1000"/>
              </a:spcAft>
            </a:pPr>
            <a:r>
              <a:rPr lang="es-PE" dirty="0">
                <a:solidFill>
                  <a:schemeClr val="accent5">
                    <a:lumMod val="50000"/>
                  </a:schemeClr>
                </a:solidFill>
                <a:latin typeface="Berlin Sans FB" panose="020E0602020502020306" pitchFamily="34" charset="0"/>
                <a:ea typeface="Calibri" panose="020F0502020204030204" pitchFamily="34" charset="0"/>
                <a:cs typeface="Times New Roman" panose="02020603050405020304" pitchFamily="18" charset="0"/>
              </a:rPr>
              <a:t>Estándares Nacionales de calidad ambiental para ruido por cada zona de aplicación</a:t>
            </a:r>
            <a:endParaRPr lang="es-PE" sz="1200" i="1" dirty="0">
              <a:solidFill>
                <a:schemeClr val="accent5">
                  <a:lumMod val="50000"/>
                </a:schemeClr>
              </a:solidFill>
              <a:effectLst/>
              <a:latin typeface="Berlin Sans FB" panose="020E0602020502020306" pitchFamily="34" charset="0"/>
              <a:ea typeface="Calibri" panose="020F0502020204030204" pitchFamily="34" charset="0"/>
              <a:cs typeface="Times New Roman" panose="02020603050405020304" pitchFamily="18" charset="0"/>
            </a:endParaRPr>
          </a:p>
        </p:txBody>
      </p:sp>
      <p:sp>
        <p:nvSpPr>
          <p:cNvPr id="4" name="Rectángulo redondeado 3"/>
          <p:cNvSpPr/>
          <p:nvPr/>
        </p:nvSpPr>
        <p:spPr>
          <a:xfrm>
            <a:off x="3047996" y="1425146"/>
            <a:ext cx="5964195" cy="527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a:latin typeface="Berlin Sans FB Demi" panose="020E0802020502020306" pitchFamily="34" charset="0"/>
              </a:rPr>
              <a:t>Marco Legal Nacional</a:t>
            </a:r>
          </a:p>
        </p:txBody>
      </p:sp>
      <p:sp>
        <p:nvSpPr>
          <p:cNvPr id="5" name="Rectángulo 4"/>
          <p:cNvSpPr/>
          <p:nvPr/>
        </p:nvSpPr>
        <p:spPr>
          <a:xfrm>
            <a:off x="3735855" y="345988"/>
            <a:ext cx="4588476" cy="634314"/>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3000" dirty="0">
                <a:latin typeface="Berlin Sans FB Demi" panose="020E0802020502020306" pitchFamily="34" charset="0"/>
              </a:rPr>
              <a:t>DIFERENCIALES</a:t>
            </a:r>
          </a:p>
        </p:txBody>
      </p:sp>
    </p:spTree>
    <p:extLst>
      <p:ext uri="{BB962C8B-B14F-4D97-AF65-F5344CB8AC3E}">
        <p14:creationId xmlns:p14="http://schemas.microsoft.com/office/powerpoint/2010/main" val="564848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redondeado 1"/>
          <p:cNvSpPr/>
          <p:nvPr/>
        </p:nvSpPr>
        <p:spPr>
          <a:xfrm>
            <a:off x="3047998" y="807308"/>
            <a:ext cx="5964195" cy="527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a:latin typeface="Berlin Sans FB Demi" panose="020E0802020502020306" pitchFamily="34" charset="0"/>
              </a:rPr>
              <a:t>Marco Legal Internacional</a:t>
            </a:r>
          </a:p>
        </p:txBody>
      </p:sp>
      <p:graphicFrame>
        <p:nvGraphicFramePr>
          <p:cNvPr id="3" name="Tabla 2"/>
          <p:cNvGraphicFramePr>
            <a:graphicFrameLocks noGrp="1"/>
          </p:cNvGraphicFramePr>
          <p:nvPr>
            <p:extLst>
              <p:ext uri="{D42A27DB-BD31-4B8C-83A1-F6EECF244321}">
                <p14:modId xmlns:p14="http://schemas.microsoft.com/office/powerpoint/2010/main" val="282388998"/>
              </p:ext>
            </p:extLst>
          </p:nvPr>
        </p:nvGraphicFramePr>
        <p:xfrm>
          <a:off x="2973860" y="3063275"/>
          <a:ext cx="6268995" cy="2571407"/>
        </p:xfrm>
        <a:graphic>
          <a:graphicData uri="http://schemas.openxmlformats.org/drawingml/2006/table">
            <a:tbl>
              <a:tblPr firstRow="1" firstCol="1" bandRow="1">
                <a:tableStyleId>{7DF18680-E054-41AD-8BC1-D1AEF772440D}</a:tableStyleId>
              </a:tblPr>
              <a:tblGrid>
                <a:gridCol w="2195981">
                  <a:extLst>
                    <a:ext uri="{9D8B030D-6E8A-4147-A177-3AD203B41FA5}">
                      <a16:colId xmlns:a16="http://schemas.microsoft.com/office/drawing/2014/main" xmlns="" val="20000"/>
                    </a:ext>
                  </a:extLst>
                </a:gridCol>
                <a:gridCol w="2036507">
                  <a:extLst>
                    <a:ext uri="{9D8B030D-6E8A-4147-A177-3AD203B41FA5}">
                      <a16:colId xmlns:a16="http://schemas.microsoft.com/office/drawing/2014/main" xmlns="" val="20001"/>
                    </a:ext>
                  </a:extLst>
                </a:gridCol>
                <a:gridCol w="2036507">
                  <a:extLst>
                    <a:ext uri="{9D8B030D-6E8A-4147-A177-3AD203B41FA5}">
                      <a16:colId xmlns:a16="http://schemas.microsoft.com/office/drawing/2014/main" xmlns="" val="20002"/>
                    </a:ext>
                  </a:extLst>
                </a:gridCol>
              </a:tblGrid>
              <a:tr h="418490">
                <a:tc rowSpan="2">
                  <a:txBody>
                    <a:bodyPr/>
                    <a:lstStyle/>
                    <a:p>
                      <a:pPr marL="457200" algn="ctr">
                        <a:lnSpc>
                          <a:spcPct val="150000"/>
                        </a:lnSpc>
                        <a:spcBef>
                          <a:spcPts val="2400"/>
                        </a:spcBef>
                        <a:spcAft>
                          <a:spcPts val="0"/>
                        </a:spcAft>
                      </a:pPr>
                      <a:endParaRPr lang="es-PE" sz="1200" dirty="0">
                        <a:effectLst/>
                      </a:endParaRPr>
                    </a:p>
                    <a:p>
                      <a:pPr marL="457200" algn="ctr">
                        <a:lnSpc>
                          <a:spcPct val="150000"/>
                        </a:lnSpc>
                        <a:spcBef>
                          <a:spcPts val="2400"/>
                        </a:spcBef>
                        <a:spcAft>
                          <a:spcPts val="0"/>
                        </a:spcAft>
                      </a:pPr>
                      <a:r>
                        <a:rPr lang="es-PE" sz="1200" dirty="0">
                          <a:effectLst/>
                        </a:rPr>
                        <a:t>ZONAS DE APLICACIÓN</a:t>
                      </a:r>
                      <a:endParaRPr lang="es-P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marL="457200" algn="ctr">
                        <a:lnSpc>
                          <a:spcPct val="150000"/>
                        </a:lnSpc>
                        <a:spcAft>
                          <a:spcPts val="0"/>
                        </a:spcAft>
                      </a:pPr>
                      <a:r>
                        <a:rPr lang="es-PE" sz="1200">
                          <a:effectLst/>
                        </a:rPr>
                        <a:t>VALORES EXPRESADOS EN LAEQT</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s-PE"/>
                    </a:p>
                  </a:txBody>
                  <a:tcPr/>
                </a:tc>
                <a:extLst>
                  <a:ext uri="{0D108BD9-81ED-4DB2-BD59-A6C34878D82A}">
                    <a16:rowId xmlns:a16="http://schemas.microsoft.com/office/drawing/2014/main" xmlns="" val="10000"/>
                  </a:ext>
                </a:extLst>
              </a:tr>
              <a:tr h="897447">
                <a:tc vMerge="1">
                  <a:txBody>
                    <a:bodyPr/>
                    <a:lstStyle/>
                    <a:p>
                      <a:endParaRPr lang="es-PE"/>
                    </a:p>
                  </a:txBody>
                  <a:tcPr/>
                </a:tc>
                <a:tc>
                  <a:txBody>
                    <a:bodyPr/>
                    <a:lstStyle/>
                    <a:p>
                      <a:pPr marL="457200" algn="ctr">
                        <a:lnSpc>
                          <a:spcPct val="150000"/>
                        </a:lnSpc>
                        <a:spcAft>
                          <a:spcPts val="0"/>
                        </a:spcAft>
                      </a:pPr>
                      <a:r>
                        <a:rPr lang="es-PE" sz="1200" dirty="0">
                          <a:effectLst/>
                        </a:rPr>
                        <a:t>HORARIO DIURNO</a:t>
                      </a:r>
                      <a:endParaRPr lang="es-PE" sz="1100" dirty="0">
                        <a:effectLst/>
                      </a:endParaRPr>
                    </a:p>
                    <a:p>
                      <a:pPr marL="457200" algn="ctr">
                        <a:lnSpc>
                          <a:spcPct val="150000"/>
                        </a:lnSpc>
                        <a:spcAft>
                          <a:spcPts val="0"/>
                        </a:spcAft>
                      </a:pPr>
                      <a:r>
                        <a:rPr lang="es-PE" sz="1200" dirty="0">
                          <a:effectLst/>
                        </a:rPr>
                        <a:t>(07:00 A 22:00)</a:t>
                      </a:r>
                      <a:endParaRPr lang="es-P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50000"/>
                        </a:lnSpc>
                        <a:spcAft>
                          <a:spcPts val="0"/>
                        </a:spcAft>
                      </a:pPr>
                      <a:r>
                        <a:rPr lang="es-PE" sz="1200">
                          <a:effectLst/>
                        </a:rPr>
                        <a:t>HORARIO NOCTURNO</a:t>
                      </a:r>
                      <a:endParaRPr lang="es-PE" sz="1100">
                        <a:effectLst/>
                      </a:endParaRPr>
                    </a:p>
                    <a:p>
                      <a:pPr marL="457200" algn="ctr">
                        <a:lnSpc>
                          <a:spcPct val="150000"/>
                        </a:lnSpc>
                        <a:spcAft>
                          <a:spcPts val="0"/>
                        </a:spcAft>
                      </a:pPr>
                      <a:r>
                        <a:rPr lang="es-PE" sz="1200">
                          <a:effectLst/>
                        </a:rPr>
                        <a:t>(22:00 A 7:00)</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1"/>
                  </a:ext>
                </a:extLst>
              </a:tr>
              <a:tr h="418490">
                <a:tc>
                  <a:txBody>
                    <a:bodyPr/>
                    <a:lstStyle/>
                    <a:p>
                      <a:pPr marL="457200" algn="just">
                        <a:lnSpc>
                          <a:spcPct val="150000"/>
                        </a:lnSpc>
                        <a:spcAft>
                          <a:spcPts val="0"/>
                        </a:spcAft>
                      </a:pPr>
                      <a:r>
                        <a:rPr lang="es-PE" sz="1200">
                          <a:effectLst/>
                        </a:rPr>
                        <a:t>Zona residencial</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50000"/>
                        </a:lnSpc>
                        <a:spcAft>
                          <a:spcPts val="0"/>
                        </a:spcAft>
                      </a:pPr>
                      <a:r>
                        <a:rPr lang="es-PE" sz="1200">
                          <a:effectLst/>
                        </a:rPr>
                        <a:t>68 dB</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50000"/>
                        </a:lnSpc>
                        <a:spcAft>
                          <a:spcPts val="0"/>
                        </a:spcAft>
                      </a:pPr>
                      <a:r>
                        <a:rPr lang="es-PE" sz="1200">
                          <a:effectLst/>
                        </a:rPr>
                        <a:t>65 dB</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2"/>
                  </a:ext>
                </a:extLst>
              </a:tr>
              <a:tr h="418490">
                <a:tc>
                  <a:txBody>
                    <a:bodyPr/>
                    <a:lstStyle/>
                    <a:p>
                      <a:pPr marL="457200" algn="just">
                        <a:lnSpc>
                          <a:spcPct val="150000"/>
                        </a:lnSpc>
                        <a:spcAft>
                          <a:spcPts val="0"/>
                        </a:spcAft>
                      </a:pPr>
                      <a:r>
                        <a:rPr lang="es-PE" sz="1200">
                          <a:effectLst/>
                        </a:rPr>
                        <a:t>Zona comercial</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50000"/>
                        </a:lnSpc>
                        <a:spcAft>
                          <a:spcPts val="0"/>
                        </a:spcAft>
                      </a:pPr>
                      <a:r>
                        <a:rPr lang="es-PE" sz="1200">
                          <a:effectLst/>
                        </a:rPr>
                        <a:t>84 dB</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50000"/>
                        </a:lnSpc>
                        <a:spcAft>
                          <a:spcPts val="0"/>
                        </a:spcAft>
                      </a:pPr>
                      <a:r>
                        <a:rPr lang="es-PE" sz="1200">
                          <a:effectLst/>
                        </a:rPr>
                        <a:t>79 dB</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3"/>
                  </a:ext>
                </a:extLst>
              </a:tr>
              <a:tr h="418490">
                <a:tc>
                  <a:txBody>
                    <a:bodyPr/>
                    <a:lstStyle/>
                    <a:p>
                      <a:pPr marL="457200" algn="just">
                        <a:lnSpc>
                          <a:spcPct val="150000"/>
                        </a:lnSpc>
                        <a:spcAft>
                          <a:spcPts val="0"/>
                        </a:spcAft>
                      </a:pPr>
                      <a:r>
                        <a:rPr lang="es-PE" sz="1200">
                          <a:effectLst/>
                        </a:rPr>
                        <a:t>Zona industrial</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50000"/>
                        </a:lnSpc>
                        <a:spcAft>
                          <a:spcPts val="0"/>
                        </a:spcAft>
                      </a:pPr>
                      <a:r>
                        <a:rPr lang="es-PE" sz="1200">
                          <a:effectLst/>
                        </a:rPr>
                        <a:t>90 dB</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50000"/>
                        </a:lnSpc>
                        <a:spcAft>
                          <a:spcPts val="0"/>
                        </a:spcAft>
                      </a:pPr>
                      <a:r>
                        <a:rPr lang="es-PE" sz="1200" dirty="0">
                          <a:effectLst/>
                        </a:rPr>
                        <a:t>85 dB</a:t>
                      </a:r>
                      <a:endParaRPr lang="es-P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4"/>
                  </a:ext>
                </a:extLst>
              </a:tr>
            </a:tbl>
          </a:graphicData>
        </a:graphic>
      </p:graphicFrame>
      <p:sp>
        <p:nvSpPr>
          <p:cNvPr id="4" name="Rectángulo 3"/>
          <p:cNvSpPr/>
          <p:nvPr/>
        </p:nvSpPr>
        <p:spPr>
          <a:xfrm>
            <a:off x="1466333" y="1754659"/>
            <a:ext cx="1581665" cy="3542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PE" dirty="0">
                <a:latin typeface="Berlin Sans FB Demi" panose="020E0802020502020306" pitchFamily="34" charset="0"/>
              </a:rPr>
              <a:t>México</a:t>
            </a:r>
          </a:p>
        </p:txBody>
      </p:sp>
      <p:sp>
        <p:nvSpPr>
          <p:cNvPr id="5" name="Rectángulo 4"/>
          <p:cNvSpPr/>
          <p:nvPr/>
        </p:nvSpPr>
        <p:spPr>
          <a:xfrm>
            <a:off x="1186248" y="2258881"/>
            <a:ext cx="8657967" cy="507831"/>
          </a:xfrm>
          <a:prstGeom prst="rect">
            <a:avLst/>
          </a:prstGeom>
        </p:spPr>
        <p:txBody>
          <a:bodyPr wrap="square">
            <a:spAutoFit/>
          </a:bodyPr>
          <a:lstStyle/>
          <a:p>
            <a:pPr marL="252095" algn="just">
              <a:lnSpc>
                <a:spcPct val="150000"/>
              </a:lnSpc>
              <a:spcAft>
                <a:spcPts val="1000"/>
              </a:spcAft>
            </a:pPr>
            <a:r>
              <a:rPr lang="es-PE" dirty="0">
                <a:solidFill>
                  <a:schemeClr val="accent5">
                    <a:lumMod val="50000"/>
                  </a:schemeClr>
                </a:solidFill>
                <a:latin typeface="Berlin Sans FB" panose="020E0602020502020306" pitchFamily="34" charset="0"/>
                <a:ea typeface="Calibri" panose="020F0502020204030204" pitchFamily="34" charset="0"/>
                <a:cs typeface="Times New Roman" panose="02020603050405020304" pitchFamily="18" charset="0"/>
              </a:rPr>
              <a:t>Estándares de México de calidad ambiental para ruido por cada zona de aplicación</a:t>
            </a:r>
            <a:endParaRPr lang="es-PE" sz="1200" i="1" dirty="0">
              <a:solidFill>
                <a:schemeClr val="accent5">
                  <a:lumMod val="50000"/>
                </a:schemeClr>
              </a:solidFill>
              <a:effectLst/>
              <a:latin typeface="Berlin Sans FB" panose="020E0602020502020306"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49128596"/>
      </p:ext>
    </p:extLst>
  </p:cSld>
  <p:clrMapOvr>
    <a:masterClrMapping/>
  </p:clrMapOvr>
</p:sld>
</file>

<file path=ppt/theme/theme1.xml><?xml version="1.0" encoding="utf-8"?>
<a:theme xmlns:a="http://schemas.openxmlformats.org/drawingml/2006/main" name="Gota">
  <a:themeElements>
    <a:clrScheme name="Droplet">
      <a:dk1>
        <a:sysClr val="windowText" lastClr="000000"/>
      </a:dk1>
      <a:lt1>
        <a:sysClr val="window" lastClr="FFFFFF"/>
      </a:lt1>
      <a:dk2>
        <a:srgbClr val="1C647B"/>
      </a:dk2>
      <a:lt2>
        <a:srgbClr val="98B7D3"/>
      </a:lt2>
      <a:accent1>
        <a:srgbClr val="274FA4"/>
      </a:accent1>
      <a:accent2>
        <a:srgbClr val="48A8D0"/>
      </a:accent2>
      <a:accent3>
        <a:srgbClr val="53B18F"/>
      </a:accent3>
      <a:accent4>
        <a:srgbClr val="D78D38"/>
      </a:accent4>
      <a:accent5>
        <a:srgbClr val="BA3F51"/>
      </a:accent5>
      <a:accent6>
        <a:srgbClr val="AE52D9"/>
      </a:accent6>
      <a:hlink>
        <a:srgbClr val="2AA2DA"/>
      </a:hlink>
      <a:folHlink>
        <a:srgbClr val="76A3B8"/>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DEB094D4-7FD8-4F86-93D5-B0F1341EF586}"/>
    </a:ext>
  </a:extLst>
</a:theme>
</file>

<file path=docProps/app.xml><?xml version="1.0" encoding="utf-8"?>
<Properties xmlns="http://schemas.openxmlformats.org/officeDocument/2006/extended-properties" xmlns:vt="http://schemas.openxmlformats.org/officeDocument/2006/docPropsVTypes">
  <Template/>
  <TotalTime>1616</TotalTime>
  <Words>1703</Words>
  <Application>Microsoft Office PowerPoint</Application>
  <PresentationFormat>Panorámica</PresentationFormat>
  <Paragraphs>277</Paragraphs>
  <Slides>29</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29</vt:i4>
      </vt:variant>
    </vt:vector>
  </HeadingPairs>
  <TitlesOfParts>
    <vt:vector size="37" baseType="lpstr">
      <vt:lpstr>Arial</vt:lpstr>
      <vt:lpstr>Berlin Sans FB</vt:lpstr>
      <vt:lpstr>Berlin Sans FB Demi</vt:lpstr>
      <vt:lpstr>Calibri</vt:lpstr>
      <vt:lpstr>Times New Roman</vt:lpstr>
      <vt:lpstr>Tw Cen MT</vt:lpstr>
      <vt:lpstr>Wingdings</vt:lpstr>
      <vt:lpstr>Gota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ANTECEDENTES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  </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Fidel</dc:creator>
  <cp:lastModifiedBy>Alumno</cp:lastModifiedBy>
  <cp:revision>94</cp:revision>
  <dcterms:created xsi:type="dcterms:W3CDTF">2018-06-01T23:42:59Z</dcterms:created>
  <dcterms:modified xsi:type="dcterms:W3CDTF">2018-11-26T06:29:08Z</dcterms:modified>
</cp:coreProperties>
</file>